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y="6858000" cx="12192000"/>
  <p:notesSz cx="6858000" cy="9144000"/>
  <p:embeddedFontLst>
    <p:embeddedFont>
      <p:font typeface="Arial Black"/>
      <p:regular r:id="rId22"/>
    </p:embeddedFont>
    <p:embeddedFont>
      <p:font typeface="Century Gothic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7" roundtripDataSignature="AMtx7mi8wgkXN4pyNNrwKXOSj/zf4DMlw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font" Target="fonts/ArialBlack-regular.fntdata"/><Relationship Id="rId21" Type="http://schemas.openxmlformats.org/officeDocument/2006/relationships/slide" Target="slides/slide17.xml"/><Relationship Id="rId24" Type="http://schemas.openxmlformats.org/officeDocument/2006/relationships/font" Target="fonts/CenturyGothic-bold.fntdata"/><Relationship Id="rId23" Type="http://schemas.openxmlformats.org/officeDocument/2006/relationships/font" Target="fonts/CenturyGothic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CenturyGothic-boldItalic.fntdata"/><Relationship Id="rId25" Type="http://schemas.openxmlformats.org/officeDocument/2006/relationships/font" Target="fonts/CenturyGothic-italic.fntdata"/><Relationship Id="rId27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2" name="Google Shape;162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0" name="Google Shape;170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8" name="Google Shape;178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6" name="Google Shape;186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4" name="Google Shape;194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2" name="Google Shape;202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0" name="Google Shape;210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8" name="Google Shape;218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7" name="Google Shape;9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3" name="Google Shape;11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1" name="Google Shape;12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9" name="Google Shape;129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7" name="Google Shape;13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d1c0ceceb4_0_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5" name="Google Shape;145;g3d1c0ceceb4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4" name="Google Shape;15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1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3" name="Google Shape;33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2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22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2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22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o-RO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5" Type="http://schemas.openxmlformats.org/officeDocument/2006/relationships/image" Target="../media/image1.jpg"/><Relationship Id="rId6" Type="http://schemas.openxmlformats.org/officeDocument/2006/relationships/image" Target="../media/image3.png"/><Relationship Id="rId7" Type="http://schemas.openxmlformats.org/officeDocument/2006/relationships/image" Target="../media/image4.jpg"/><Relationship Id="rId8" Type="http://schemas.openxmlformats.org/officeDocument/2006/relationships/image" Target="../media/image6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5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5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5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5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3369554" y="5116334"/>
            <a:ext cx="6094990" cy="9232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ro-RO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Nicolae Crăciun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ro-RO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GIS &amp; Urban Planning Expert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3319018" y="2835350"/>
            <a:ext cx="8863843" cy="21851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ro-RO" sz="4000" u="none" cap="none" strike="noStrike">
                <a:solidFill>
                  <a:srgbClr val="00A6ED"/>
                </a:solidFill>
                <a:latin typeface="Arial Black"/>
                <a:ea typeface="Arial Black"/>
                <a:cs typeface="Arial Black"/>
                <a:sym typeface="Arial Black"/>
              </a:rPr>
              <a:t>PROVOCĂRILE AMALGAMĂRII</a:t>
            </a:r>
            <a:endParaRPr b="1" i="0" sz="4000" u="none" cap="none" strike="noStrike">
              <a:solidFill>
                <a:srgbClr val="00A6ED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ro-RO" sz="3200" u="none" cap="none" strike="noStrike">
                <a:solidFill>
                  <a:srgbClr val="00A6ED"/>
                </a:solidFill>
                <a:latin typeface="Arial Black"/>
                <a:ea typeface="Arial Black"/>
                <a:cs typeface="Arial Black"/>
                <a:sym typeface="Arial Black"/>
              </a:rPr>
              <a:t>în contextul planificării urbane și proceselor de avizare/aprobare a documentației de urbanism</a:t>
            </a:r>
            <a:endParaRPr b="1" i="0" sz="3200" u="none" cap="none" strike="noStrike">
              <a:solidFill>
                <a:srgbClr val="00A6ED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pic>
        <p:nvPicPr>
          <p:cNvPr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0480"/>
            <a:ext cx="12207219" cy="2266545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"/>
          <p:cNvSpPr txBox="1"/>
          <p:nvPr>
            <p:ph type="ctrTitle"/>
          </p:nvPr>
        </p:nvSpPr>
        <p:spPr>
          <a:xfrm rot="-5400000">
            <a:off x="-472475" y="3207025"/>
            <a:ext cx="4166400" cy="28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920"/>
              <a:buFont typeface="Calibri"/>
              <a:buNone/>
            </a:pPr>
            <a:r>
              <a:rPr b="1" lang="ro-RO" sz="16700">
                <a:solidFill>
                  <a:srgbClr val="00A6ED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PUG</a:t>
            </a:r>
            <a:br>
              <a:rPr b="1" lang="ro-RO" sz="4900">
                <a:solidFill>
                  <a:srgbClr val="00A6ED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1" lang="ro-RO" sz="6700">
                <a:solidFill>
                  <a:srgbClr val="00A6ED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CHIŞINĂU</a:t>
            </a:r>
            <a:endParaRPr/>
          </a:p>
        </p:txBody>
      </p:sp>
      <p:sp>
        <p:nvSpPr>
          <p:cNvPr id="88" name="Google Shape;88;p1"/>
          <p:cNvSpPr txBox="1"/>
          <p:nvPr>
            <p:ph idx="1" type="subTitle"/>
          </p:nvPr>
        </p:nvSpPr>
        <p:spPr>
          <a:xfrm>
            <a:off x="-15221" y="449081"/>
            <a:ext cx="12207219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064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ro-RO" sz="69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CONFERINŢA </a:t>
            </a:r>
            <a:r>
              <a:rPr b="1" lang="ro-RO" sz="69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CHIŞINĂU 2040</a:t>
            </a:r>
            <a:endParaRPr/>
          </a:p>
        </p:txBody>
      </p:sp>
      <p:pic>
        <p:nvPicPr>
          <p:cNvPr id="89" name="Google Shape;89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88768" y="6231244"/>
            <a:ext cx="782462" cy="53584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hişinău Proiect" id="90" name="Google Shape;90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976220" y="6145375"/>
            <a:ext cx="1008432" cy="712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256147" y="6226630"/>
            <a:ext cx="932791" cy="53067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iversitate de arhitectura bucuresti" id="92" name="Google Shape;92;p1"/>
          <p:cNvPicPr preferRelativeResize="0"/>
          <p:nvPr/>
        </p:nvPicPr>
        <p:blipFill rotWithShape="1">
          <a:blip r:embed="rId7">
            <a:alphaModFix/>
          </a:blip>
          <a:srcRect b="21377" l="20308" r="19904" t="22238"/>
          <a:stretch/>
        </p:blipFill>
        <p:spPr>
          <a:xfrm>
            <a:off x="9077786" y="6182484"/>
            <a:ext cx="713517" cy="58460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s://moodle.utm.md/pluginfile.php/1/theme_adaptable/logo/1771945357/utm2.png" id="93" name="Google Shape;93;p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1169569" y="6121851"/>
            <a:ext cx="1022429" cy="736149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8373855" y="6197624"/>
            <a:ext cx="519014" cy="5596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6ED"/>
              </a:buClr>
              <a:buSzPts val="4400"/>
              <a:buFont typeface="Calibri"/>
              <a:buNone/>
            </a:pPr>
            <a:r>
              <a:rPr b="1" lang="ro-RO">
                <a:solidFill>
                  <a:srgbClr val="00A6ED"/>
                </a:solidFill>
              </a:rPr>
              <a:t>Cum funcționează avizarea integrată</a:t>
            </a:r>
            <a:endParaRPr b="1">
              <a:solidFill>
                <a:srgbClr val="00A6ED"/>
              </a:solidFill>
            </a:endParaRPr>
          </a:p>
        </p:txBody>
      </p:sp>
      <p:sp>
        <p:nvSpPr>
          <p:cNvPr id="165" name="Google Shape;165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În sistemul integrat: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1️⃣ solicitantul depune documentația </a:t>
            </a:r>
            <a:r>
              <a:rPr b="1" lang="ro-RO"/>
              <a:t>o singură dată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2️⃣ autoritatea responsabilă transmite automat documentația către toate instituțiile implicate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3️⃣ instituțiile analizează </a:t>
            </a:r>
            <a:r>
              <a:rPr b="1" lang="ro-RO"/>
              <a:t>în paralel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4️⃣ observațiile sunt centralizate într-un singur proces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5️⃣ se emite </a:t>
            </a:r>
            <a:r>
              <a:rPr b="1" lang="ro-RO"/>
              <a:t>o decizie administrativă unică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166" name="Google Shape;166;p9"/>
          <p:cNvPicPr preferRelativeResize="0"/>
          <p:nvPr/>
        </p:nvPicPr>
        <p:blipFill rotWithShape="1">
          <a:blip r:embed="rId3">
            <a:alphaModFix/>
          </a:blip>
          <a:srcRect b="47271" l="0" r="0" t="0"/>
          <a:stretch/>
        </p:blipFill>
        <p:spPr>
          <a:xfrm>
            <a:off x="-7612" y="5662877"/>
            <a:ext cx="12207225" cy="1195125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9"/>
          <p:cNvSpPr txBox="1"/>
          <p:nvPr>
            <p:ph idx="4294967295" type="subTitle"/>
          </p:nvPr>
        </p:nvSpPr>
        <p:spPr>
          <a:xfrm>
            <a:off x="-7650" y="5827150"/>
            <a:ext cx="12207300" cy="93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064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ro-RO" sz="4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CONFERINŢA </a:t>
            </a:r>
            <a:r>
              <a:rPr b="1" lang="ro-RO" sz="4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CHIŞINĂU 2040</a:t>
            </a:r>
            <a:endParaRPr sz="7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6ED"/>
              </a:buClr>
              <a:buSzPts val="4400"/>
              <a:buFont typeface="Calibri"/>
              <a:buNone/>
            </a:pPr>
            <a:r>
              <a:rPr b="1" lang="ro-RO">
                <a:solidFill>
                  <a:srgbClr val="00A6ED"/>
                </a:solidFill>
              </a:rPr>
              <a:t>Exemplu: Olanda</a:t>
            </a:r>
            <a:endParaRPr b="1">
              <a:solidFill>
                <a:srgbClr val="00A6ED"/>
              </a:solidFill>
            </a:endParaRPr>
          </a:p>
        </p:txBody>
      </p:sp>
      <p:sp>
        <p:nvSpPr>
          <p:cNvPr id="173" name="Google Shape;173;p10"/>
          <p:cNvSpPr txBox="1"/>
          <p:nvPr>
            <p:ph idx="1" type="body"/>
          </p:nvPr>
        </p:nvSpPr>
        <p:spPr>
          <a:xfrm>
            <a:off x="838200" y="1746876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Legea Omgevingswet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Integrează: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	• urbanism</a:t>
            </a:r>
            <a:br>
              <a:rPr lang="ro-RO"/>
            </a:br>
            <a:r>
              <a:rPr lang="ro-RO"/>
              <a:t>	• mediu</a:t>
            </a:r>
            <a:br>
              <a:rPr lang="ro-RO"/>
            </a:br>
            <a:r>
              <a:rPr lang="ro-RO"/>
              <a:t>	• infrastructură</a:t>
            </a:r>
            <a:br>
              <a:rPr lang="ro-RO"/>
            </a:br>
            <a:r>
              <a:rPr lang="ro-RO"/>
              <a:t>	• apă</a:t>
            </a:r>
            <a:br>
              <a:rPr lang="ro-RO"/>
            </a:br>
            <a:r>
              <a:rPr lang="ro-RO"/>
              <a:t>	• patrimoniu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Totul printr-un portal digital național.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174" name="Google Shape;174;p10"/>
          <p:cNvPicPr preferRelativeResize="0"/>
          <p:nvPr/>
        </p:nvPicPr>
        <p:blipFill rotWithShape="1">
          <a:blip r:embed="rId3">
            <a:alphaModFix/>
          </a:blip>
          <a:srcRect b="47271" l="0" r="0" t="0"/>
          <a:stretch/>
        </p:blipFill>
        <p:spPr>
          <a:xfrm>
            <a:off x="-7612" y="5662877"/>
            <a:ext cx="12207225" cy="1195125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10"/>
          <p:cNvSpPr txBox="1"/>
          <p:nvPr>
            <p:ph idx="4294967295" type="subTitle"/>
          </p:nvPr>
        </p:nvSpPr>
        <p:spPr>
          <a:xfrm>
            <a:off x="-7650" y="5827150"/>
            <a:ext cx="12207300" cy="93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064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ro-RO" sz="4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CONFERINŢA </a:t>
            </a:r>
            <a:r>
              <a:rPr b="1" lang="ro-RO" sz="4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CHIŞINĂU 2040</a:t>
            </a:r>
            <a:endParaRPr sz="7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6ED"/>
              </a:buClr>
              <a:buSzPts val="4400"/>
              <a:buFont typeface="Calibri"/>
              <a:buNone/>
            </a:pPr>
            <a:r>
              <a:rPr b="1" lang="ro-RO">
                <a:solidFill>
                  <a:srgbClr val="00A6ED"/>
                </a:solidFill>
              </a:rPr>
              <a:t>Exemplu: Estonia</a:t>
            </a:r>
            <a:endParaRPr b="1">
              <a:solidFill>
                <a:srgbClr val="00A6ED"/>
              </a:solidFill>
            </a:endParaRPr>
          </a:p>
        </p:txBody>
      </p:sp>
      <p:sp>
        <p:nvSpPr>
          <p:cNvPr id="181" name="Google Shape;181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Estonia utilizează: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	• registru electronic al construcțiilor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	• depunere digitală a proiectelor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	• proceduri complet electronice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182" name="Google Shape;182;p11"/>
          <p:cNvPicPr preferRelativeResize="0"/>
          <p:nvPr/>
        </p:nvPicPr>
        <p:blipFill rotWithShape="1">
          <a:blip r:embed="rId3">
            <a:alphaModFix/>
          </a:blip>
          <a:srcRect b="47271" l="0" r="0" t="0"/>
          <a:stretch/>
        </p:blipFill>
        <p:spPr>
          <a:xfrm>
            <a:off x="-7612" y="5662877"/>
            <a:ext cx="12207225" cy="1195125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11"/>
          <p:cNvSpPr txBox="1"/>
          <p:nvPr>
            <p:ph idx="4294967295" type="subTitle"/>
          </p:nvPr>
        </p:nvSpPr>
        <p:spPr>
          <a:xfrm>
            <a:off x="-7650" y="5827150"/>
            <a:ext cx="12207300" cy="93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064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ro-RO" sz="4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CONFERINŢA </a:t>
            </a:r>
            <a:r>
              <a:rPr b="1" lang="ro-RO" sz="4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CHIŞINĂU 2040</a:t>
            </a:r>
            <a:endParaRPr sz="7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6ED"/>
              </a:buClr>
              <a:buSzPts val="4400"/>
              <a:buFont typeface="Calibri"/>
              <a:buNone/>
            </a:pPr>
            <a:r>
              <a:rPr b="1" lang="ro-RO">
                <a:solidFill>
                  <a:srgbClr val="00A6ED"/>
                </a:solidFill>
              </a:rPr>
              <a:t>Exemplu: SUA</a:t>
            </a:r>
            <a:endParaRPr b="1">
              <a:solidFill>
                <a:srgbClr val="00A6ED"/>
              </a:solidFill>
            </a:endParaRPr>
          </a:p>
        </p:txBody>
      </p:sp>
      <p:sp>
        <p:nvSpPr>
          <p:cNvPr id="189" name="Google Shape;189;p12"/>
          <p:cNvSpPr txBox="1"/>
          <p:nvPr>
            <p:ph idx="1" type="body"/>
          </p:nvPr>
        </p:nvSpPr>
        <p:spPr>
          <a:xfrm>
            <a:off x="838200" y="1689610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În multe state există: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ro-RO"/>
              <a:t>consolidated permit review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Caracteristici: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	• dosar unic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	• coordonator unic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	• avize paralele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	• termene clare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190" name="Google Shape;190;p12"/>
          <p:cNvPicPr preferRelativeResize="0"/>
          <p:nvPr/>
        </p:nvPicPr>
        <p:blipFill rotWithShape="1">
          <a:blip r:embed="rId3">
            <a:alphaModFix/>
          </a:blip>
          <a:srcRect b="47271" l="0" r="0" t="0"/>
          <a:stretch/>
        </p:blipFill>
        <p:spPr>
          <a:xfrm>
            <a:off x="-7612" y="5662877"/>
            <a:ext cx="12207225" cy="1195125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12"/>
          <p:cNvSpPr txBox="1"/>
          <p:nvPr>
            <p:ph idx="4294967295" type="subTitle"/>
          </p:nvPr>
        </p:nvSpPr>
        <p:spPr>
          <a:xfrm>
            <a:off x="-7650" y="5827150"/>
            <a:ext cx="12207300" cy="93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064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ro-RO" sz="4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CONFERINŢA </a:t>
            </a:r>
            <a:r>
              <a:rPr b="1" lang="ro-RO" sz="4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CHIŞINĂU 2040</a:t>
            </a:r>
            <a:endParaRPr sz="7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6ED"/>
              </a:buClr>
              <a:buSzPts val="4400"/>
              <a:buFont typeface="Calibri"/>
              <a:buNone/>
            </a:pPr>
            <a:r>
              <a:rPr b="1" lang="ro-RO">
                <a:solidFill>
                  <a:srgbClr val="00A6ED"/>
                </a:solidFill>
              </a:rPr>
              <a:t>Rolul GIS în reforma urbanismului</a:t>
            </a:r>
            <a:endParaRPr b="1">
              <a:solidFill>
                <a:srgbClr val="00A6ED"/>
              </a:solidFill>
            </a:endParaRPr>
          </a:p>
        </p:txBody>
      </p:sp>
      <p:sp>
        <p:nvSpPr>
          <p:cNvPr id="197" name="Google Shape;197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GIS permite: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	• integrarea documentațiilor urbanistice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	• transparență publică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	• analiză spațială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	• suport pentru decizii</a:t>
            </a:r>
            <a:endParaRPr/>
          </a:p>
          <a:p>
            <a:pPr indent="-508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198" name="Google Shape;198;p13"/>
          <p:cNvPicPr preferRelativeResize="0"/>
          <p:nvPr/>
        </p:nvPicPr>
        <p:blipFill rotWithShape="1">
          <a:blip r:embed="rId3">
            <a:alphaModFix/>
          </a:blip>
          <a:srcRect b="47271" l="0" r="0" t="0"/>
          <a:stretch/>
        </p:blipFill>
        <p:spPr>
          <a:xfrm>
            <a:off x="-7612" y="5662877"/>
            <a:ext cx="12207225" cy="1195125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Google Shape;199;p13"/>
          <p:cNvSpPr txBox="1"/>
          <p:nvPr>
            <p:ph idx="4294967295" type="subTitle"/>
          </p:nvPr>
        </p:nvSpPr>
        <p:spPr>
          <a:xfrm>
            <a:off x="-7650" y="5827150"/>
            <a:ext cx="12207300" cy="93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064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ro-RO" sz="4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CONFERINŢA </a:t>
            </a:r>
            <a:r>
              <a:rPr b="1" lang="ro-RO" sz="4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CHIŞINĂU 2040</a:t>
            </a:r>
            <a:endParaRPr sz="7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6ED"/>
              </a:buClr>
              <a:buSzPts val="4400"/>
              <a:buFont typeface="Calibri"/>
              <a:buNone/>
            </a:pPr>
            <a:r>
              <a:rPr b="1" lang="ro-RO">
                <a:solidFill>
                  <a:srgbClr val="00A6ED"/>
                </a:solidFill>
              </a:rPr>
              <a:t>Certificatul de urbanism – provocare modernă</a:t>
            </a:r>
            <a:endParaRPr b="1">
              <a:solidFill>
                <a:srgbClr val="00A6ED"/>
              </a:solidFill>
            </a:endParaRPr>
          </a:p>
        </p:txBody>
      </p:sp>
      <p:sp>
        <p:nvSpPr>
          <p:cNvPr id="205" name="Google Shape;205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În multe sisteme moderne: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regulile urbanistice sunt </a:t>
            </a:r>
            <a:r>
              <a:rPr b="1" lang="ro-RO"/>
              <a:t>publice și digitale</a:t>
            </a:r>
            <a:r>
              <a:rPr lang="ro-RO"/>
              <a:t>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Astfel: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rolul certificatului de urbanism poate fi redus.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206" name="Google Shape;206;p14"/>
          <p:cNvPicPr preferRelativeResize="0"/>
          <p:nvPr/>
        </p:nvPicPr>
        <p:blipFill rotWithShape="1">
          <a:blip r:embed="rId3">
            <a:alphaModFix/>
          </a:blip>
          <a:srcRect b="47271" l="0" r="0" t="0"/>
          <a:stretch/>
        </p:blipFill>
        <p:spPr>
          <a:xfrm>
            <a:off x="-7612" y="5662877"/>
            <a:ext cx="12207225" cy="1195125"/>
          </a:xfrm>
          <a:prstGeom prst="rect">
            <a:avLst/>
          </a:prstGeom>
          <a:noFill/>
          <a:ln>
            <a:noFill/>
          </a:ln>
        </p:spPr>
      </p:pic>
      <p:sp>
        <p:nvSpPr>
          <p:cNvPr id="207" name="Google Shape;207;p14"/>
          <p:cNvSpPr txBox="1"/>
          <p:nvPr>
            <p:ph idx="4294967295" type="subTitle"/>
          </p:nvPr>
        </p:nvSpPr>
        <p:spPr>
          <a:xfrm>
            <a:off x="-7650" y="5827150"/>
            <a:ext cx="12207300" cy="93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064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ro-RO" sz="4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CONFERINŢA </a:t>
            </a:r>
            <a:r>
              <a:rPr b="1" lang="ro-RO" sz="4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CHIŞINĂU 2040</a:t>
            </a:r>
            <a:endParaRPr sz="7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6ED"/>
              </a:buClr>
              <a:buSzPts val="4400"/>
              <a:buFont typeface="Calibri"/>
              <a:buNone/>
            </a:pPr>
            <a:r>
              <a:rPr b="1" lang="ro-RO">
                <a:solidFill>
                  <a:srgbClr val="00A6ED"/>
                </a:solidFill>
              </a:rPr>
              <a:t>Concluzie</a:t>
            </a:r>
            <a:endParaRPr b="1">
              <a:solidFill>
                <a:srgbClr val="00A6ED"/>
              </a:solidFill>
            </a:endParaRPr>
          </a:p>
        </p:txBody>
      </p:sp>
      <p:sp>
        <p:nvSpPr>
          <p:cNvPr id="213" name="Google Shape;213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Amalgamarea reușește doar dacă produce trei integrări: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1️⃣ instituțională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2️⃣ urbanistică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3️⃣ digitală (GIS)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214" name="Google Shape;214;p15"/>
          <p:cNvPicPr preferRelativeResize="0"/>
          <p:nvPr/>
        </p:nvPicPr>
        <p:blipFill rotWithShape="1">
          <a:blip r:embed="rId3">
            <a:alphaModFix/>
          </a:blip>
          <a:srcRect b="47271" l="0" r="0" t="0"/>
          <a:stretch/>
        </p:blipFill>
        <p:spPr>
          <a:xfrm>
            <a:off x="-7612" y="5662877"/>
            <a:ext cx="12207225" cy="1195125"/>
          </a:xfrm>
          <a:prstGeom prst="rect">
            <a:avLst/>
          </a:prstGeom>
          <a:noFill/>
          <a:ln>
            <a:noFill/>
          </a:ln>
        </p:spPr>
      </p:pic>
      <p:sp>
        <p:nvSpPr>
          <p:cNvPr id="215" name="Google Shape;215;p15"/>
          <p:cNvSpPr txBox="1"/>
          <p:nvPr>
            <p:ph idx="4294967295" type="subTitle"/>
          </p:nvPr>
        </p:nvSpPr>
        <p:spPr>
          <a:xfrm>
            <a:off x="-7650" y="5827150"/>
            <a:ext cx="12207300" cy="93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064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ro-RO" sz="4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CONFERINŢA </a:t>
            </a:r>
            <a:r>
              <a:rPr b="1" lang="ro-RO" sz="4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CHIŞINĂU 2040</a:t>
            </a:r>
            <a:endParaRPr sz="7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6"/>
          <p:cNvSpPr txBox="1"/>
          <p:nvPr>
            <p:ph type="title"/>
          </p:nvPr>
        </p:nvSpPr>
        <p:spPr>
          <a:xfrm>
            <a:off x="838200" y="2095248"/>
            <a:ext cx="10515600" cy="198135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6ED"/>
              </a:buClr>
              <a:buSzPct val="100000"/>
              <a:buFont typeface="Calibri"/>
              <a:buNone/>
            </a:pPr>
            <a:br>
              <a:rPr b="1" lang="ro-RO">
                <a:solidFill>
                  <a:srgbClr val="00A6ED"/>
                </a:solidFill>
              </a:rPr>
            </a:br>
            <a:br>
              <a:rPr b="1" lang="ro-RO">
                <a:solidFill>
                  <a:srgbClr val="00A6ED"/>
                </a:solidFill>
              </a:rPr>
            </a:br>
            <a:r>
              <a:rPr b="1" lang="ro-RO">
                <a:solidFill>
                  <a:srgbClr val="00A6ED"/>
                </a:solidFill>
              </a:rPr>
              <a:t>Vă mulțumesc pentru atenție</a:t>
            </a:r>
            <a:br>
              <a:rPr b="1" lang="ro-RO">
                <a:solidFill>
                  <a:srgbClr val="00A6ED"/>
                </a:solidFill>
              </a:rPr>
            </a:br>
            <a:br>
              <a:rPr lang="ro-RO">
                <a:solidFill>
                  <a:srgbClr val="00A6ED"/>
                </a:solidFill>
              </a:rPr>
            </a:br>
            <a:endParaRPr>
              <a:solidFill>
                <a:srgbClr val="00A6ED"/>
              </a:solidFill>
            </a:endParaRPr>
          </a:p>
        </p:txBody>
      </p:sp>
      <p:pic>
        <p:nvPicPr>
          <p:cNvPr id="221" name="Google Shape;221;p16"/>
          <p:cNvPicPr preferRelativeResize="0"/>
          <p:nvPr/>
        </p:nvPicPr>
        <p:blipFill rotWithShape="1">
          <a:blip r:embed="rId3">
            <a:alphaModFix/>
          </a:blip>
          <a:srcRect b="47271" l="0" r="0" t="0"/>
          <a:stretch/>
        </p:blipFill>
        <p:spPr>
          <a:xfrm>
            <a:off x="-7612" y="5662877"/>
            <a:ext cx="12207225" cy="1195125"/>
          </a:xfrm>
          <a:prstGeom prst="rect">
            <a:avLst/>
          </a:prstGeom>
          <a:noFill/>
          <a:ln>
            <a:noFill/>
          </a:ln>
        </p:spPr>
      </p:pic>
      <p:sp>
        <p:nvSpPr>
          <p:cNvPr id="222" name="Google Shape;222;p16"/>
          <p:cNvSpPr txBox="1"/>
          <p:nvPr>
            <p:ph idx="4294967295" type="subTitle"/>
          </p:nvPr>
        </p:nvSpPr>
        <p:spPr>
          <a:xfrm>
            <a:off x="-7650" y="5827150"/>
            <a:ext cx="12207300" cy="93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064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ro-RO" sz="4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CONFERINŢA </a:t>
            </a:r>
            <a:r>
              <a:rPr b="1" lang="ro-RO" sz="4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CHIŞINĂU 2040</a:t>
            </a:r>
            <a:endParaRPr sz="7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6ED"/>
              </a:buClr>
              <a:buSzPts val="4400"/>
              <a:buFont typeface="Calibri"/>
              <a:buNone/>
            </a:pPr>
            <a:r>
              <a:rPr b="1" lang="ro-RO">
                <a:solidFill>
                  <a:srgbClr val="00A6ED"/>
                </a:solidFill>
              </a:rPr>
              <a:t>Ce este amalgamarea</a:t>
            </a:r>
            <a:endParaRPr b="1">
              <a:solidFill>
                <a:srgbClr val="00A6ED"/>
              </a:solidFill>
            </a:endParaRPr>
          </a:p>
        </p:txBody>
      </p:sp>
      <p:sp>
        <p:nvSpPr>
          <p:cNvPr id="100" name="Google Shape;100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Amalgamarea voluntară = </a:t>
            </a:r>
            <a:r>
              <a:rPr b="1" lang="ro-RO"/>
              <a:t>comasarea a două sau mai multe UAT într-o unitate administrativ-teritorială nouă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Scopuri: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	• consolidarea capacității administrative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	• servicii publice mai eficiente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	• dezvoltare economică mai coerentă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	• reducerea fragmentării teritoriale</a:t>
            </a:r>
            <a:endParaRPr/>
          </a:p>
        </p:txBody>
      </p:sp>
      <p:pic>
        <p:nvPicPr>
          <p:cNvPr id="101" name="Google Shape;101;p2"/>
          <p:cNvPicPr preferRelativeResize="0"/>
          <p:nvPr/>
        </p:nvPicPr>
        <p:blipFill rotWithShape="1">
          <a:blip r:embed="rId3">
            <a:alphaModFix/>
          </a:blip>
          <a:srcRect b="47271" l="0" r="0" t="0"/>
          <a:stretch/>
        </p:blipFill>
        <p:spPr>
          <a:xfrm>
            <a:off x="-7612" y="5662877"/>
            <a:ext cx="12207225" cy="1195125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2"/>
          <p:cNvSpPr txBox="1"/>
          <p:nvPr>
            <p:ph idx="4294967295" type="subTitle"/>
          </p:nvPr>
        </p:nvSpPr>
        <p:spPr>
          <a:xfrm>
            <a:off x="-7650" y="5827150"/>
            <a:ext cx="12207300" cy="93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064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ro-RO" sz="4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CONFERINŢA </a:t>
            </a:r>
            <a:r>
              <a:rPr b="1" lang="ro-RO" sz="4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CHIŞINĂU 2040</a:t>
            </a:r>
            <a:endParaRPr sz="7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6ED"/>
              </a:buClr>
              <a:buSzPts val="4400"/>
              <a:buFont typeface="Calibri"/>
              <a:buNone/>
            </a:pPr>
            <a:r>
              <a:rPr b="1" lang="ro-RO">
                <a:solidFill>
                  <a:srgbClr val="00A6ED"/>
                </a:solidFill>
              </a:rPr>
              <a:t>Unde se intersectează amalgamarea cu urbanismul</a:t>
            </a:r>
            <a:endParaRPr b="1">
              <a:solidFill>
                <a:srgbClr val="00A6ED"/>
              </a:solidFill>
            </a:endParaRPr>
          </a:p>
        </p:txBody>
      </p:sp>
      <p:sp>
        <p:nvSpPr>
          <p:cNvPr id="108" name="Google Shape;108;p3"/>
          <p:cNvSpPr txBox="1"/>
          <p:nvPr>
            <p:ph idx="1" type="body"/>
          </p:nvPr>
        </p:nvSpPr>
        <p:spPr>
          <a:xfrm>
            <a:off x="838200" y="1865133"/>
            <a:ext cx="10515600" cy="43118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După amalgamare, noua UAT moștenește:</a:t>
            </a:r>
            <a:endParaRPr/>
          </a:p>
          <a:p>
            <a:pPr indent="0" lvl="1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o-RO"/>
              <a:t>• PUG-uri existente</a:t>
            </a:r>
            <a:endParaRPr/>
          </a:p>
          <a:p>
            <a:pPr indent="0" lvl="1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o-RO"/>
              <a:t>• PUZ-uri aprobate</a:t>
            </a:r>
            <a:endParaRPr/>
          </a:p>
          <a:p>
            <a:pPr indent="0" lvl="1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o-RO"/>
              <a:t>• PUD-uri în curs</a:t>
            </a:r>
            <a:endParaRPr/>
          </a:p>
          <a:p>
            <a:pPr indent="0" lvl="1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o-RO"/>
              <a:t>• regulamente urbanistice diferite</a:t>
            </a:r>
            <a:endParaRPr/>
          </a:p>
          <a:p>
            <a:pPr indent="0" lvl="1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o-RO"/>
              <a:t>• arhive urbanistice separate</a:t>
            </a:r>
            <a:endParaRPr/>
          </a:p>
          <a:p>
            <a:pPr indent="0" lvl="1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ro-RO"/>
              <a:t>• baze de date teritoriale diferite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109" name="Google Shape;109;p3"/>
          <p:cNvPicPr preferRelativeResize="0"/>
          <p:nvPr/>
        </p:nvPicPr>
        <p:blipFill rotWithShape="1">
          <a:blip r:embed="rId3">
            <a:alphaModFix/>
          </a:blip>
          <a:srcRect b="47271" l="0" r="0" t="0"/>
          <a:stretch/>
        </p:blipFill>
        <p:spPr>
          <a:xfrm>
            <a:off x="-7612" y="5662877"/>
            <a:ext cx="12207225" cy="1195125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3"/>
          <p:cNvSpPr txBox="1"/>
          <p:nvPr>
            <p:ph idx="4294967295" type="subTitle"/>
          </p:nvPr>
        </p:nvSpPr>
        <p:spPr>
          <a:xfrm>
            <a:off x="-7650" y="5827150"/>
            <a:ext cx="12207300" cy="93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064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ro-RO" sz="4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CONFERINŢA </a:t>
            </a:r>
            <a:r>
              <a:rPr b="1" lang="ro-RO" sz="4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CHIŞINĂU 2040</a:t>
            </a:r>
            <a:endParaRPr sz="7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6ED"/>
              </a:buClr>
              <a:buSzPts val="4400"/>
              <a:buFont typeface="Calibri"/>
              <a:buNone/>
            </a:pPr>
            <a:r>
              <a:rPr b="1" lang="ro-RO">
                <a:solidFill>
                  <a:srgbClr val="00A6ED"/>
                </a:solidFill>
              </a:rPr>
              <a:t>Provocarea principală</a:t>
            </a:r>
            <a:endParaRPr b="1">
              <a:solidFill>
                <a:srgbClr val="00A6ED"/>
              </a:solidFill>
            </a:endParaRPr>
          </a:p>
        </p:txBody>
      </p:sp>
      <p:sp>
        <p:nvSpPr>
          <p:cNvPr id="116" name="Google Shape;116;p4"/>
          <p:cNvSpPr txBox="1"/>
          <p:nvPr>
            <p:ph idx="1" type="body"/>
          </p:nvPr>
        </p:nvSpPr>
        <p:spPr>
          <a:xfrm>
            <a:off x="838200" y="1711086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ro-RO"/>
              <a:t>Fragmentarea urbanistică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Exemple reale: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	• localitate cu PUG actualizat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	• localitate cu PUG expirat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	• localitate fără PUG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Rezultat: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ro-RO"/>
              <a:t>același teritoriu administrativ are reguli urbanistice diferite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117" name="Google Shape;117;p4"/>
          <p:cNvPicPr preferRelativeResize="0"/>
          <p:nvPr/>
        </p:nvPicPr>
        <p:blipFill rotWithShape="1">
          <a:blip r:embed="rId3">
            <a:alphaModFix/>
          </a:blip>
          <a:srcRect b="47271" l="0" r="0" t="0"/>
          <a:stretch/>
        </p:blipFill>
        <p:spPr>
          <a:xfrm>
            <a:off x="-7612" y="5662877"/>
            <a:ext cx="12207225" cy="1195125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4"/>
          <p:cNvSpPr txBox="1"/>
          <p:nvPr>
            <p:ph idx="4294967295" type="subTitle"/>
          </p:nvPr>
        </p:nvSpPr>
        <p:spPr>
          <a:xfrm>
            <a:off x="-7650" y="5827150"/>
            <a:ext cx="12207300" cy="93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064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ro-RO" sz="4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CONFERINŢA </a:t>
            </a:r>
            <a:r>
              <a:rPr b="1" lang="ro-RO" sz="4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CHIŞINĂU 2040</a:t>
            </a:r>
            <a:endParaRPr sz="7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6ED"/>
              </a:buClr>
              <a:buSzPts val="4400"/>
              <a:buFont typeface="Calibri"/>
              <a:buNone/>
            </a:pPr>
            <a:r>
              <a:rPr b="1" lang="ro-RO">
                <a:solidFill>
                  <a:srgbClr val="00A6ED"/>
                </a:solidFill>
              </a:rPr>
              <a:t>Provocările urbanistice principale</a:t>
            </a:r>
            <a:endParaRPr b="1">
              <a:solidFill>
                <a:srgbClr val="00A6ED"/>
              </a:solidFill>
            </a:endParaRPr>
          </a:p>
        </p:txBody>
      </p:sp>
      <p:sp>
        <p:nvSpPr>
          <p:cNvPr id="124" name="Google Shape;124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1️⃣ documentații urbanistice incompatibile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2️⃣ proceduri diferite de avizare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3️⃣ lipsa datelor teritoriale integrate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4️⃣ lipsa serviciilor urbanism profesioniste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5️⃣ lipsa infrastructurii GIS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125" name="Google Shape;125;p5"/>
          <p:cNvPicPr preferRelativeResize="0"/>
          <p:nvPr/>
        </p:nvPicPr>
        <p:blipFill rotWithShape="1">
          <a:blip r:embed="rId3">
            <a:alphaModFix/>
          </a:blip>
          <a:srcRect b="47271" l="0" r="0" t="0"/>
          <a:stretch/>
        </p:blipFill>
        <p:spPr>
          <a:xfrm>
            <a:off x="-7612" y="5662877"/>
            <a:ext cx="12207225" cy="1195125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5"/>
          <p:cNvSpPr txBox="1"/>
          <p:nvPr>
            <p:ph idx="4294967295" type="subTitle"/>
          </p:nvPr>
        </p:nvSpPr>
        <p:spPr>
          <a:xfrm>
            <a:off x="-7650" y="5827150"/>
            <a:ext cx="12207300" cy="93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064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ro-RO" sz="4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CONFERINŢA </a:t>
            </a:r>
            <a:r>
              <a:rPr b="1" lang="ro-RO" sz="4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CHIŞINĂU 2040</a:t>
            </a:r>
            <a:endParaRPr sz="7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6ED"/>
              </a:buClr>
              <a:buSzPts val="4400"/>
              <a:buFont typeface="Calibri"/>
              <a:buNone/>
            </a:pPr>
            <a:r>
              <a:rPr b="1" lang="ro-RO">
                <a:solidFill>
                  <a:srgbClr val="00A6ED"/>
                </a:solidFill>
              </a:rPr>
              <a:t>Riscurile amalgamării fără reformă urbanistică</a:t>
            </a:r>
            <a:endParaRPr b="1">
              <a:solidFill>
                <a:srgbClr val="00A6ED"/>
              </a:solidFill>
            </a:endParaRPr>
          </a:p>
        </p:txBody>
      </p:sp>
      <p:sp>
        <p:nvSpPr>
          <p:cNvPr id="132" name="Google Shape;132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ro-RO"/>
              <a:t>blocaje administrative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ro-RO"/>
              <a:t>întârzieri în avizare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ro-RO"/>
              <a:t>conflicte între documentații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ro-RO"/>
              <a:t>litigii urbanistice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ro-RO"/>
              <a:t>pierderea încrederii investitorilor</a:t>
            </a:r>
            <a:endParaRPr/>
          </a:p>
        </p:txBody>
      </p:sp>
      <p:pic>
        <p:nvPicPr>
          <p:cNvPr id="133" name="Google Shape;133;p6"/>
          <p:cNvPicPr preferRelativeResize="0"/>
          <p:nvPr/>
        </p:nvPicPr>
        <p:blipFill rotWithShape="1">
          <a:blip r:embed="rId3">
            <a:alphaModFix/>
          </a:blip>
          <a:srcRect b="47271" l="0" r="0" t="0"/>
          <a:stretch/>
        </p:blipFill>
        <p:spPr>
          <a:xfrm>
            <a:off x="-7612" y="5662877"/>
            <a:ext cx="12207225" cy="1195125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6"/>
          <p:cNvSpPr txBox="1"/>
          <p:nvPr>
            <p:ph idx="4294967295" type="subTitle"/>
          </p:nvPr>
        </p:nvSpPr>
        <p:spPr>
          <a:xfrm>
            <a:off x="-7650" y="5827150"/>
            <a:ext cx="12207300" cy="93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064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ro-RO" sz="4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CONFERINŢA </a:t>
            </a:r>
            <a:r>
              <a:rPr b="1" lang="ro-RO" sz="4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CHIŞINĂU 2040</a:t>
            </a:r>
            <a:endParaRPr sz="7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7"/>
          <p:cNvSpPr txBox="1"/>
          <p:nvPr>
            <p:ph type="title"/>
          </p:nvPr>
        </p:nvSpPr>
        <p:spPr>
          <a:xfrm>
            <a:off x="838200" y="300697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6ED"/>
              </a:buClr>
              <a:buSzPts val="4400"/>
              <a:buFont typeface="Calibri"/>
              <a:buNone/>
            </a:pPr>
            <a:r>
              <a:rPr b="1" lang="ro-RO">
                <a:solidFill>
                  <a:srgbClr val="00A6ED"/>
                </a:solidFill>
              </a:rPr>
              <a:t>Consecințe posibile</a:t>
            </a:r>
            <a:endParaRPr b="1">
              <a:solidFill>
                <a:srgbClr val="00A6ED"/>
              </a:solidFill>
            </a:endParaRPr>
          </a:p>
        </p:txBody>
      </p:sp>
      <p:sp>
        <p:nvSpPr>
          <p:cNvPr id="140" name="Google Shape;140;p7"/>
          <p:cNvSpPr txBox="1"/>
          <p:nvPr>
            <p:ph idx="1" type="body"/>
          </p:nvPr>
        </p:nvSpPr>
        <p:spPr>
          <a:xfrm>
            <a:off x="838200" y="1704775"/>
            <a:ext cx="10515600" cy="40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ro-RO"/>
              <a:t>Scenariul negativ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ro-RO"/>
              <a:t>	• urbanism incoerent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ro-RO"/>
              <a:t>	• investiții blocate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ro-RO"/>
              <a:t>	• dezvoltare haotică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b="1" lang="ro-RO"/>
              <a:t>Scenariul pozitiv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ro-RO"/>
              <a:t>	• planificare strategică la scară mai mare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ro-RO"/>
              <a:t>	• infrastructură coordonată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ro-RO"/>
              <a:t>	• servicii de urbanism profesioniste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pic>
        <p:nvPicPr>
          <p:cNvPr id="141" name="Google Shape;141;p7"/>
          <p:cNvPicPr preferRelativeResize="0"/>
          <p:nvPr/>
        </p:nvPicPr>
        <p:blipFill rotWithShape="1">
          <a:blip r:embed="rId3">
            <a:alphaModFix/>
          </a:blip>
          <a:srcRect b="47271" l="0" r="0" t="0"/>
          <a:stretch/>
        </p:blipFill>
        <p:spPr>
          <a:xfrm>
            <a:off x="-7612" y="5662877"/>
            <a:ext cx="12207225" cy="1195125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7"/>
          <p:cNvSpPr txBox="1"/>
          <p:nvPr>
            <p:ph idx="4294967295" type="subTitle"/>
          </p:nvPr>
        </p:nvSpPr>
        <p:spPr>
          <a:xfrm>
            <a:off x="-7650" y="5827150"/>
            <a:ext cx="12207300" cy="93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064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ro-RO" sz="4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CONFERINŢA </a:t>
            </a:r>
            <a:r>
              <a:rPr b="1" lang="ro-RO" sz="4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CHIŞINĂU 2040</a:t>
            </a:r>
            <a:endParaRPr sz="7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d1c0ceceb4_0_17"/>
          <p:cNvSpPr txBox="1"/>
          <p:nvPr>
            <p:ph type="title"/>
          </p:nvPr>
        </p:nvSpPr>
        <p:spPr>
          <a:xfrm>
            <a:off x="838200" y="35826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ro-RO">
                <a:solidFill>
                  <a:srgbClr val="00A6ED"/>
                </a:solidFill>
              </a:rPr>
              <a:t>Neconformități ale regulamentului de consultări publice (HG 310/2025)</a:t>
            </a:r>
            <a:endParaRPr b="1">
              <a:solidFill>
                <a:srgbClr val="00A6ED"/>
              </a:solidFill>
            </a:endParaRPr>
          </a:p>
        </p:txBody>
      </p:sp>
      <p:sp>
        <p:nvSpPr>
          <p:cNvPr id="148" name="Google Shape;148;g3d1c0ceceb4_0_17"/>
          <p:cNvSpPr txBox="1"/>
          <p:nvPr>
            <p:ph idx="1" type="body"/>
          </p:nvPr>
        </p:nvSpPr>
        <p:spPr>
          <a:xfrm>
            <a:off x="838200" y="1625182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17500" lvl="1" marL="4500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AutoNum type="arabicPeriod"/>
            </a:pPr>
            <a:r>
              <a:rPr b="1" lang="ro-RO" sz="1400"/>
              <a:t>Limitarea participării („doar din zona analizată”)</a:t>
            </a:r>
            <a:endParaRPr b="1" sz="1400"/>
          </a:p>
          <a:p>
            <a:pPr indent="-317500" lvl="0" marL="4572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Char char="•"/>
            </a:pPr>
            <a:r>
              <a:rPr lang="ro-RO" sz="1400"/>
              <a:t>Exclude actori relevanți: investitori, ONG-uri, navetiști, proprietari din afara zonei</a:t>
            </a:r>
            <a:endParaRPr sz="1400"/>
          </a:p>
          <a:p>
            <a:pPr indent="-317500" lvl="0" marL="4572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Char char="•"/>
            </a:pPr>
            <a:r>
              <a:rPr lang="ro-RO" sz="1400"/>
              <a:t>Contrar principiilor de participare largă (UE / INSPIRE)</a:t>
            </a:r>
            <a:endParaRPr sz="1400"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i="1" lang="ro-RO" sz="1400"/>
              <a:t>Risc: contestarea legală a procesului</a:t>
            </a:r>
            <a:endParaRPr i="1" sz="1400"/>
          </a:p>
          <a:p>
            <a:pPr indent="-3175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AutoNum type="arabicPeriod" startAt="2"/>
            </a:pPr>
            <a:r>
              <a:rPr b="1" lang="ro-RO" sz="1400"/>
              <a:t>Raza fixă de 500 m – abordare rigidă</a:t>
            </a:r>
            <a:endParaRPr b="1" sz="1400"/>
          </a:p>
          <a:p>
            <a:pPr indent="-3175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Char char="•"/>
            </a:pPr>
            <a:r>
              <a:rPr lang="ro-RO" sz="1400"/>
              <a:t>Nu reflectă aria reală de impact (PUG, infrastructură majoră)</a:t>
            </a:r>
            <a:endParaRPr sz="1400"/>
          </a:p>
          <a:p>
            <a:pPr indent="-3175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Char char="•"/>
            </a:pPr>
            <a:r>
              <a:rPr lang="ro-RO" sz="1400"/>
              <a:t>Exclude proprietari fără domiciliu în zonă</a:t>
            </a:r>
            <a:endParaRPr sz="1400"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ro-RO" sz="1400"/>
              <a:t> Neadaptată pentru teritorii amalgamate (impact regional)</a:t>
            </a:r>
            <a:endParaRPr i="1" sz="1400"/>
          </a:p>
          <a:p>
            <a:pPr indent="-3175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AutoNum type="arabicPeriod" startAt="3"/>
            </a:pPr>
            <a:r>
              <a:rPr b="1" lang="ro-RO" sz="1400"/>
              <a:t>Introducerea „dreptului de vot” în consultări</a:t>
            </a:r>
            <a:endParaRPr b="1" sz="1400"/>
          </a:p>
          <a:p>
            <a:pPr indent="-3175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Char char="•"/>
            </a:pPr>
            <a:r>
              <a:rPr lang="ro-RO" sz="1400"/>
              <a:t>Consultarea ≠ proces decizional</a:t>
            </a:r>
            <a:endParaRPr sz="1400"/>
          </a:p>
          <a:p>
            <a:pPr indent="-31750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Char char="•"/>
            </a:pPr>
            <a:r>
              <a:rPr lang="ro-RO" sz="1400"/>
              <a:t>Creează confuzie între participare și decizie administrativă</a:t>
            </a:r>
            <a:endParaRPr sz="1400"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ro-RO" sz="1400"/>
              <a:t>Poate genera conflicte și așteptări nerealiste</a:t>
            </a:r>
            <a:endParaRPr i="1" sz="14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400"/>
          </a:p>
        </p:txBody>
      </p:sp>
      <p:sp>
        <p:nvSpPr>
          <p:cNvPr id="149" name="Google Shape;149;g3d1c0ceceb4_0_17"/>
          <p:cNvSpPr txBox="1"/>
          <p:nvPr>
            <p:ph idx="2" type="body"/>
          </p:nvPr>
        </p:nvSpPr>
        <p:spPr>
          <a:xfrm>
            <a:off x="6172200" y="1625182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18770" lvl="0" marL="4572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420"/>
              <a:buAutoNum type="arabicPeriod" startAt="4"/>
            </a:pPr>
            <a:r>
              <a:rPr b="1" lang="ro-RO" sz="1420"/>
              <a:t>Pragul de 1/3 opoziție – neaplicabil</a:t>
            </a:r>
            <a:endParaRPr b="1" sz="1420"/>
          </a:p>
          <a:p>
            <a:pPr indent="-3175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400"/>
              <a:buChar char="•"/>
            </a:pPr>
            <a:r>
              <a:rPr lang="ro-RO" sz="1400"/>
              <a:t>Nu este definit „cine sunt persoanele afectate”</a:t>
            </a:r>
            <a:endParaRPr sz="1400"/>
          </a:p>
          <a:p>
            <a:pPr indent="-3175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400"/>
              <a:buChar char="•"/>
            </a:pPr>
            <a:r>
              <a:rPr lang="ro-RO" sz="1400"/>
              <a:t>Nu există metodă clară de calcul</a:t>
            </a:r>
            <a:endParaRPr sz="1400"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"/>
              <a:buFont typeface="Arial"/>
              <a:buNone/>
            </a:pPr>
            <a:r>
              <a:rPr i="1" lang="ro-RO" sz="1420"/>
              <a:t>Aplicare arbitrară → risc juridic</a:t>
            </a:r>
            <a:endParaRPr sz="1420"/>
          </a:p>
          <a:p>
            <a:pPr indent="-318770" lvl="0" marL="4572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420"/>
              <a:buAutoNum type="arabicPeriod" startAt="5"/>
            </a:pPr>
            <a:r>
              <a:rPr b="1" lang="ro-RO" sz="1420"/>
              <a:t>Prag minim de participare fără efect real</a:t>
            </a:r>
            <a:endParaRPr b="1" sz="1420"/>
          </a:p>
          <a:p>
            <a:pPr indent="-293370" lvl="0" marL="4572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020"/>
              <a:buChar char="●"/>
            </a:pPr>
            <a:r>
              <a:rPr lang="ro-RO" sz="1420"/>
              <a:t>Chiar fără participare → consultarea „se consideră realizată”</a:t>
            </a:r>
            <a:endParaRPr sz="1420"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i="1" lang="ro-RO" sz="1420"/>
              <a:t>Formalism procedural, fără valoare reală</a:t>
            </a:r>
            <a:br>
              <a:rPr lang="ro-RO" sz="1420"/>
            </a:br>
            <a:endParaRPr sz="1420"/>
          </a:p>
          <a:p>
            <a:pPr indent="-318770" lvl="0" marL="4572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20"/>
              <a:buAutoNum type="arabicPeriod" startAt="6"/>
            </a:pPr>
            <a:r>
              <a:rPr b="1" lang="ro-RO" sz="1420"/>
              <a:t>Probleme de implementare (GDPR &amp; digital)</a:t>
            </a:r>
            <a:endParaRPr b="1" sz="1420"/>
          </a:p>
          <a:p>
            <a:pPr indent="-318770" lvl="0" marL="4572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20"/>
              <a:buChar char="•"/>
            </a:pPr>
            <a:r>
              <a:rPr lang="ro-RO" sz="1420"/>
              <a:t>Înregistrări publice fără reguli clare de protecție a datelor</a:t>
            </a:r>
            <a:endParaRPr sz="1420"/>
          </a:p>
          <a:p>
            <a:pPr indent="-318770" lvl="0" marL="4572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20"/>
              <a:buChar char="•"/>
            </a:pPr>
            <a:r>
              <a:rPr lang="ro-RO" sz="1420"/>
              <a:t>Lipsa unui cadru digital integrat (GIS + participare)</a:t>
            </a:r>
            <a:endParaRPr sz="1420"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i="1" lang="ro-RO" sz="1420"/>
              <a:t>Risc de neconformitate și blocaje administrative</a:t>
            </a:r>
            <a:endParaRPr i="1" sz="1420"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440"/>
              <a:buNone/>
            </a:pPr>
            <a:r>
              <a:t/>
            </a:r>
            <a:endParaRPr sz="1420"/>
          </a:p>
        </p:txBody>
      </p:sp>
      <p:pic>
        <p:nvPicPr>
          <p:cNvPr id="150" name="Google Shape;150;g3d1c0ceceb4_0_17"/>
          <p:cNvPicPr preferRelativeResize="0"/>
          <p:nvPr/>
        </p:nvPicPr>
        <p:blipFill rotWithShape="1">
          <a:blip r:embed="rId3">
            <a:alphaModFix/>
          </a:blip>
          <a:srcRect b="47271" l="0" r="0" t="0"/>
          <a:stretch/>
        </p:blipFill>
        <p:spPr>
          <a:xfrm>
            <a:off x="-7612" y="5662877"/>
            <a:ext cx="12207225" cy="1195125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g3d1c0ceceb4_0_17"/>
          <p:cNvSpPr txBox="1"/>
          <p:nvPr>
            <p:ph idx="4294967295" type="subTitle"/>
          </p:nvPr>
        </p:nvSpPr>
        <p:spPr>
          <a:xfrm>
            <a:off x="-7650" y="5827150"/>
            <a:ext cx="12207300" cy="93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064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ro-RO" sz="4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CONFERINŢA </a:t>
            </a:r>
            <a:r>
              <a:rPr b="1" lang="ro-RO" sz="4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CHIŞINĂU 2040</a:t>
            </a:r>
            <a:endParaRPr sz="7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6ED"/>
              </a:buClr>
              <a:buSzPts val="4400"/>
              <a:buFont typeface="Calibri"/>
              <a:buNone/>
            </a:pPr>
            <a:r>
              <a:rPr b="1" lang="ro-RO">
                <a:solidFill>
                  <a:srgbClr val="00A6ED"/>
                </a:solidFill>
              </a:rPr>
              <a:t>Modele europene</a:t>
            </a:r>
            <a:endParaRPr b="1">
              <a:solidFill>
                <a:srgbClr val="00A6ED"/>
              </a:solidFill>
            </a:endParaRPr>
          </a:p>
        </p:txBody>
      </p:sp>
      <p:sp>
        <p:nvSpPr>
          <p:cNvPr id="157" name="Google Shape;157;p8"/>
          <p:cNvSpPr txBox="1"/>
          <p:nvPr>
            <p:ph idx="1" type="body"/>
          </p:nvPr>
        </p:nvSpPr>
        <p:spPr>
          <a:xfrm>
            <a:off x="838200" y="1690688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ro-RO"/>
              <a:t>Avizare integrată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Tendințe în Europa: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	• reducerea avizelor sectoriale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	• proceduri integrate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	• depunere electronică a documentațiilor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ro-RO"/>
              <a:t>	• transparență digitală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158" name="Google Shape;158;p8"/>
          <p:cNvPicPr preferRelativeResize="0"/>
          <p:nvPr/>
        </p:nvPicPr>
        <p:blipFill rotWithShape="1">
          <a:blip r:embed="rId3">
            <a:alphaModFix/>
          </a:blip>
          <a:srcRect b="47271" l="0" r="0" t="0"/>
          <a:stretch/>
        </p:blipFill>
        <p:spPr>
          <a:xfrm>
            <a:off x="-7612" y="5662877"/>
            <a:ext cx="12207225" cy="1195125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8"/>
          <p:cNvSpPr txBox="1"/>
          <p:nvPr>
            <p:ph idx="4294967295" type="subTitle"/>
          </p:nvPr>
        </p:nvSpPr>
        <p:spPr>
          <a:xfrm>
            <a:off x="-7650" y="5827150"/>
            <a:ext cx="12207300" cy="93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064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ro-RO" sz="4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CONFERINŢA </a:t>
            </a:r>
            <a:r>
              <a:rPr b="1" lang="ro-RO" sz="4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CHIŞINĂU 2040</a:t>
            </a:r>
            <a:endParaRPr sz="7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2026-03-10T08:06:07Z</dcterms:created>
  <dc:creator>Nicolae Craciun</dc:creator>
</cp:coreProperties>
</file>