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entury Gothic Paneuropean" panose="020B0604020202020204" charset="0"/>
      <p:regular r:id="rId25"/>
    </p:embeddedFont>
    <p:embeddedFont>
      <p:font typeface="Century Gothic Paneuropean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IN Arabic Bold" panose="020B0604020202020204" charset="-78"/>
      <p:regular r:id="rId31"/>
    </p:embeddedFont>
    <p:embeddedFont>
      <p:font typeface="Century Gothic Paneuropean Bold Italics" panose="020B0604020202020204" charset="0"/>
      <p:regular r:id="rId32"/>
    </p:embeddedFont>
    <p:embeddedFont>
      <p:font typeface="Montserrat Bold" panose="020B0604020202020204" charset="-18"/>
      <p:regular r:id="rId33"/>
    </p:embeddedFont>
    <p:embeddedFont>
      <p:font typeface="Montserrat Semi-Bold Bold" panose="020B0604020202020204" charset="-18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ffice@ezipper.md" TargetMode="External"/><Relationship Id="rId5" Type="http://schemas.openxmlformats.org/officeDocument/2006/relationships/hyperlink" Target="mailto:office@zipper.ro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31" y="654910"/>
            <a:ext cx="18310831" cy="3399815"/>
            <a:chOff x="0" y="0"/>
            <a:chExt cx="24414442" cy="4533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4533138"/>
            </a:xfrm>
            <a:custGeom>
              <a:avLst/>
              <a:gdLst/>
              <a:ahLst/>
              <a:cxnLst/>
              <a:rect l="l" t="t" r="r" b="b"/>
              <a:pathLst>
                <a:path w="24414480" h="4533138">
                  <a:moveTo>
                    <a:pt x="0" y="0"/>
                  </a:moveTo>
                  <a:lnTo>
                    <a:pt x="24414480" y="0"/>
                  </a:lnTo>
                  <a:lnTo>
                    <a:pt x="24414480" y="4533138"/>
                  </a:lnTo>
                  <a:lnTo>
                    <a:pt x="0" y="4533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b="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-4361878" y="5425097"/>
            <a:ext cx="13716000" cy="3581400"/>
            <a:chOff x="0" y="0"/>
            <a:chExt cx="18288000" cy="4775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257175"/>
              <a:ext cx="18288000" cy="45180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4348"/>
                </a:lnSpc>
              </a:pPr>
              <a:r>
                <a:rPr lang="en-US" sz="2254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PUG</a:t>
              </a:r>
            </a:p>
            <a:p>
              <a:pPr algn="ctr">
                <a:lnSpc>
                  <a:spcPts val="9768"/>
                </a:lnSpc>
              </a:pPr>
              <a:r>
                <a:rPr lang="en-US" sz="904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CHIŞINĂU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2506" y="4361531"/>
            <a:ext cx="3907230" cy="4896769"/>
            <a:chOff x="0" y="0"/>
            <a:chExt cx="5012639" cy="62821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12690" cy="6282182"/>
            </a:xfrm>
            <a:custGeom>
              <a:avLst/>
              <a:gdLst/>
              <a:ahLst/>
              <a:cxnLst/>
              <a:rect l="l" t="t" r="r" b="b"/>
              <a:pathLst>
                <a:path w="5012690" h="6282182">
                  <a:moveTo>
                    <a:pt x="0" y="0"/>
                  </a:moveTo>
                  <a:lnTo>
                    <a:pt x="5012690" y="0"/>
                  </a:lnTo>
                  <a:lnTo>
                    <a:pt x="5012690" y="6282182"/>
                  </a:lnTo>
                  <a:lnTo>
                    <a:pt x="0" y="6282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049" r="-20049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6011775" y="9608035"/>
            <a:ext cx="2184785" cy="478682"/>
          </a:xfrm>
          <a:custGeom>
            <a:avLst/>
            <a:gdLst/>
            <a:ahLst/>
            <a:cxnLst/>
            <a:rect l="l" t="t" r="r" b="b"/>
            <a:pathLst>
              <a:path w="2184785" h="478682">
                <a:moveTo>
                  <a:pt x="0" y="0"/>
                </a:moveTo>
                <a:lnTo>
                  <a:pt x="2184785" y="0"/>
                </a:lnTo>
                <a:lnTo>
                  <a:pt x="2184785" y="478682"/>
                </a:lnTo>
                <a:lnTo>
                  <a:pt x="0" y="47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8609" y="2767155"/>
            <a:ext cx="18127951" cy="124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8"/>
              </a:lnSpc>
            </a:pPr>
            <a:r>
              <a:rPr lang="en-US" sz="103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CONFERINŢA </a:t>
            </a:r>
            <a:r>
              <a:rPr lang="en-US" sz="1035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CHIŞINĂU 2040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1300" y="4018531"/>
            <a:ext cx="12865260" cy="589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34"/>
              </a:lnSpc>
            </a:pPr>
            <a:endParaRPr dirty="0"/>
          </a:p>
          <a:p>
            <a:pPr algn="just">
              <a:lnSpc>
                <a:spcPts val="7834"/>
              </a:lnSpc>
            </a:pPr>
            <a:endParaRPr dirty="0"/>
          </a:p>
          <a:p>
            <a:pPr algn="ctr">
              <a:lnSpc>
                <a:spcPts val="7834"/>
              </a:lnSpc>
            </a:pPr>
            <a:r>
              <a:rPr lang="en-US" sz="6528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DIGITALIZAREA ȘI SECURITATEA DATELOR ÎN ERA DIGITALĂ </a:t>
            </a:r>
          </a:p>
          <a:p>
            <a:pPr algn="just">
              <a:lnSpc>
                <a:spcPts val="7834"/>
              </a:lnSpc>
            </a:pPr>
            <a:endParaRPr lang="en-US" sz="6528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7834"/>
              </a:lnSpc>
            </a:pPr>
            <a:endParaRPr lang="en-US" sz="6528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7144" y="177413"/>
            <a:ext cx="3729047" cy="49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26 MARTIE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0661" y="9268346"/>
            <a:ext cx="4270920" cy="81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5"/>
              </a:lnSpc>
            </a:pPr>
            <a:r>
              <a:rPr lang="en-US" sz="2713" b="1" spc="92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DORU VÎJÎIANU </a:t>
            </a:r>
          </a:p>
          <a:p>
            <a:pPr algn="ctr">
              <a:lnSpc>
                <a:spcPts val="3255"/>
              </a:lnSpc>
            </a:pPr>
            <a:r>
              <a:rPr lang="en-US" sz="2713" b="1" spc="93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CEO ZIPPER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319" y="0"/>
            <a:ext cx="18310831" cy="1795548"/>
            <a:chOff x="0" y="0"/>
            <a:chExt cx="24414442" cy="239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2394077"/>
            </a:xfrm>
            <a:custGeom>
              <a:avLst/>
              <a:gdLst/>
              <a:ahLst/>
              <a:cxnLst/>
              <a:rect l="l" t="t" r="r" b="b"/>
              <a:pathLst>
                <a:path w="24414480" h="2394077">
                  <a:moveTo>
                    <a:pt x="0" y="0"/>
                  </a:moveTo>
                  <a:lnTo>
                    <a:pt x="24414480" y="0"/>
                  </a:lnTo>
                  <a:lnTo>
                    <a:pt x="24414480" y="2394077"/>
                  </a:lnTo>
                  <a:lnTo>
                    <a:pt x="0" y="2394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t="-17692" b="-7165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73874" y="-844045"/>
            <a:ext cx="17120383" cy="2406450"/>
            <a:chOff x="0" y="0"/>
            <a:chExt cx="22827177" cy="32085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27177" cy="3208599"/>
            </a:xfrm>
            <a:custGeom>
              <a:avLst/>
              <a:gdLst/>
              <a:ahLst/>
              <a:cxnLst/>
              <a:rect l="l" t="t" r="r" b="b"/>
              <a:pathLst>
                <a:path w="22827177" h="3208599">
                  <a:moveTo>
                    <a:pt x="0" y="0"/>
                  </a:moveTo>
                  <a:lnTo>
                    <a:pt x="22827177" y="0"/>
                  </a:lnTo>
                  <a:lnTo>
                    <a:pt x="22827177" y="3208599"/>
                  </a:lnTo>
                  <a:lnTo>
                    <a:pt x="0" y="320859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6646" r="19884" b="-85471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22827177" cy="311334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7992"/>
                </a:lnSpc>
              </a:pPr>
              <a:r>
                <a:rPr lang="en-US" sz="740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FLUXURI DE LUCRU ADMINISTRAȚIE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7019" y="1448105"/>
            <a:ext cx="18422169" cy="114300"/>
            <a:chOff x="0" y="0"/>
            <a:chExt cx="24562892" cy="152400"/>
          </a:xfrm>
        </p:grpSpPr>
        <p:sp>
          <p:nvSpPr>
            <p:cNvPr id="8" name="Freeform 8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62458" y="2528510"/>
            <a:ext cx="7088379" cy="688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APROBARE CONTRACT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SOLICITARE OFERTA (RFQ/RFP)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CERERE DE ACHIZITIE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PROCESARE FACTURA FURNIZOR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DECONT CHELTUIELI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APROBARE CONCEDIU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ONBOARDING ANGAJAT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OFFBOARDING ANGAJAT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TICKET SUPORT IT</a:t>
            </a:r>
          </a:p>
          <a:p>
            <a:pPr marL="646766" lvl="1" indent="-323383" algn="l">
              <a:lnSpc>
                <a:spcPts val="4703"/>
              </a:lnSpc>
              <a:buAutoNum type="arabicPeriod"/>
            </a:pPr>
            <a:r>
              <a:rPr lang="en-US" sz="2995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APROBARE BUGET</a:t>
            </a:r>
          </a:p>
          <a:p>
            <a:pPr algn="l">
              <a:lnSpc>
                <a:spcPts val="3025"/>
              </a:lnSpc>
            </a:pPr>
            <a:endParaRPr lang="en-US" sz="2995">
              <a:solidFill>
                <a:srgbClr val="203864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4537"/>
              </a:lnSpc>
            </a:pPr>
            <a:endParaRPr lang="en-US" sz="2995">
              <a:solidFill>
                <a:srgbClr val="203864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92288" y="2566610"/>
            <a:ext cx="9195712" cy="684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CREARE SI APROBARE OFERTA COMERCIALA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LEAD MANAGEMENT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GESTIONARE RECLAMATII CLIENTI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APROBARE PLATA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MANAGEMENT DOCUMENT INTERN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CERERE DEPLASARE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EVALUARE PERFORMANTA ANGAJAT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MANAGEMENT ACCES UTILIZATORI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MANAGEMENT SCHIMBARI (CHANGE REQUEST)</a:t>
            </a:r>
          </a:p>
          <a:p>
            <a:pPr marL="658487" lvl="1" indent="-329244" algn="l">
              <a:lnSpc>
                <a:spcPts val="4483"/>
              </a:lnSpc>
              <a:buAutoNum type="arabicPeriod"/>
            </a:pPr>
            <a:r>
              <a:rPr lang="en-US" sz="304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APROBARE CERERI INTERNE GENERALE </a:t>
            </a:r>
          </a:p>
          <a:p>
            <a:pPr algn="l">
              <a:lnSpc>
                <a:spcPts val="5659"/>
              </a:lnSpc>
            </a:pPr>
            <a:endParaRPr lang="en-US" sz="3049">
              <a:solidFill>
                <a:srgbClr val="203864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5097687" y="5847566"/>
            <a:ext cx="6752406" cy="69062"/>
            <a:chOff x="0" y="0"/>
            <a:chExt cx="11175441" cy="114300"/>
          </a:xfrm>
        </p:grpSpPr>
        <p:sp>
          <p:nvSpPr>
            <p:cNvPr id="12" name="Freeform 12"/>
            <p:cNvSpPr/>
            <p:nvPr/>
          </p:nvSpPr>
          <p:spPr>
            <a:xfrm>
              <a:off x="57150" y="0"/>
              <a:ext cx="11061192" cy="114300"/>
            </a:xfrm>
            <a:custGeom>
              <a:avLst/>
              <a:gdLst/>
              <a:ahLst/>
              <a:cxnLst/>
              <a:rect l="l" t="t" r="r" b="b"/>
              <a:pathLst>
                <a:path w="11061192" h="114300">
                  <a:moveTo>
                    <a:pt x="0" y="0"/>
                  </a:moveTo>
                  <a:lnTo>
                    <a:pt x="11061192" y="0"/>
                  </a:lnTo>
                  <a:lnTo>
                    <a:pt x="11061192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240"/>
            <a:ext cx="18310831" cy="1795548"/>
            <a:chOff x="0" y="0"/>
            <a:chExt cx="24414442" cy="239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2394077"/>
            </a:xfrm>
            <a:custGeom>
              <a:avLst/>
              <a:gdLst/>
              <a:ahLst/>
              <a:cxnLst/>
              <a:rect l="l" t="t" r="r" b="b"/>
              <a:pathLst>
                <a:path w="24414480" h="2394077">
                  <a:moveTo>
                    <a:pt x="0" y="0"/>
                  </a:moveTo>
                  <a:lnTo>
                    <a:pt x="24414480" y="0"/>
                  </a:lnTo>
                  <a:lnTo>
                    <a:pt x="24414480" y="2394077"/>
                  </a:lnTo>
                  <a:lnTo>
                    <a:pt x="0" y="2394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t="-17692" b="-7165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826405" y="236610"/>
            <a:ext cx="14028408" cy="1211495"/>
            <a:chOff x="0" y="0"/>
            <a:chExt cx="18704544" cy="1615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04544" cy="1615326"/>
            </a:xfrm>
            <a:custGeom>
              <a:avLst/>
              <a:gdLst/>
              <a:ahLst/>
              <a:cxnLst/>
              <a:rect l="l" t="t" r="r" b="b"/>
              <a:pathLst>
                <a:path w="18704544" h="1615326">
                  <a:moveTo>
                    <a:pt x="0" y="0"/>
                  </a:moveTo>
                  <a:lnTo>
                    <a:pt x="18704544" y="0"/>
                  </a:lnTo>
                  <a:lnTo>
                    <a:pt x="18704544" y="1615326"/>
                  </a:lnTo>
                  <a:lnTo>
                    <a:pt x="0" y="161532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791" r="2226" b="-268410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76200"/>
              <a:ext cx="18704544" cy="153912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6372"/>
                </a:lnSpc>
              </a:pPr>
              <a:r>
                <a:rPr lang="en-US" sz="590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CHATBOT ( ASISTENT VIRTUAL)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7019" y="1448105"/>
            <a:ext cx="18422169" cy="114300"/>
            <a:chOff x="0" y="0"/>
            <a:chExt cx="24562892" cy="152400"/>
          </a:xfrm>
        </p:grpSpPr>
        <p:sp>
          <p:nvSpPr>
            <p:cNvPr id="8" name="Freeform 8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655374" y="2150062"/>
            <a:ext cx="13000084" cy="7946301"/>
          </a:xfrm>
          <a:custGeom>
            <a:avLst/>
            <a:gdLst/>
            <a:ahLst/>
            <a:cxnLst/>
            <a:rect l="l" t="t" r="r" b="b"/>
            <a:pathLst>
              <a:path w="13000084" h="7946301">
                <a:moveTo>
                  <a:pt x="0" y="0"/>
                </a:moveTo>
                <a:lnTo>
                  <a:pt x="13000084" y="0"/>
                </a:lnTo>
                <a:lnTo>
                  <a:pt x="13000084" y="7946301"/>
                </a:lnTo>
                <a:lnTo>
                  <a:pt x="0" y="7946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10831" cy="1724640"/>
            <a:chOff x="0" y="0"/>
            <a:chExt cx="24414442" cy="2299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2299532"/>
            </a:xfrm>
            <a:custGeom>
              <a:avLst/>
              <a:gdLst/>
              <a:ahLst/>
              <a:cxnLst/>
              <a:rect l="l" t="t" r="r" b="b"/>
              <a:pathLst>
                <a:path w="24414480" h="2299532">
                  <a:moveTo>
                    <a:pt x="0" y="0"/>
                  </a:moveTo>
                  <a:lnTo>
                    <a:pt x="24414480" y="0"/>
                  </a:lnTo>
                  <a:lnTo>
                    <a:pt x="24414480" y="2299532"/>
                  </a:lnTo>
                  <a:lnTo>
                    <a:pt x="0" y="2299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t="-20475" b="-7665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294063" y="2332866"/>
            <a:ext cx="14028408" cy="9991751"/>
            <a:chOff x="0" y="0"/>
            <a:chExt cx="18704544" cy="133223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04544" cy="13322334"/>
            </a:xfrm>
            <a:custGeom>
              <a:avLst/>
              <a:gdLst/>
              <a:ahLst/>
              <a:cxnLst/>
              <a:rect l="l" t="t" r="r" b="b"/>
              <a:pathLst>
                <a:path w="18704544" h="13322334">
                  <a:moveTo>
                    <a:pt x="0" y="0"/>
                  </a:moveTo>
                  <a:lnTo>
                    <a:pt x="18704544" y="0"/>
                  </a:lnTo>
                  <a:lnTo>
                    <a:pt x="18704544" y="13322334"/>
                  </a:lnTo>
                  <a:lnTo>
                    <a:pt x="0" y="1332233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825" r="2226" b="55330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104775"/>
              <a:ext cx="18704544" cy="1321756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0475"/>
                </a:lnSpc>
              </a:pPr>
              <a:r>
                <a:rPr lang="en-US" sz="9699" b="1">
                  <a:solidFill>
                    <a:srgbClr val="2F5597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PLATFORMĂ INTELIGENTĂ PENTRU CETĂȚENI</a:t>
              </a:r>
            </a:p>
            <a:p>
              <a:pPr algn="ctr">
                <a:lnSpc>
                  <a:spcPts val="10475"/>
                </a:lnSpc>
              </a:pPr>
              <a:endParaRPr lang="en-US" sz="9699" b="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671"/>
                </a:lnSpc>
              </a:pPr>
              <a:r>
                <a:rPr lang="en-US" sz="3399" b="1">
                  <a:solidFill>
                    <a:srgbClr val="2F5597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Construiește, optimizează și implementează agenți virtuali care operează cu inteligența artificială</a:t>
              </a:r>
            </a:p>
            <a:p>
              <a:pPr algn="ctr">
                <a:lnSpc>
                  <a:spcPts val="3671"/>
                </a:lnSpc>
              </a:pPr>
              <a:r>
                <a:rPr lang="en-US" sz="3399" b="1">
                  <a:solidFill>
                    <a:srgbClr val="2F5597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pe toate canalele: chat, e-mail și voce.</a:t>
              </a:r>
            </a:p>
            <a:p>
              <a:pPr algn="ctr">
                <a:lnSpc>
                  <a:spcPts val="10475"/>
                </a:lnSpc>
              </a:pPr>
              <a:endParaRPr lang="en-US" sz="3399" b="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10475"/>
                </a:lnSpc>
              </a:pPr>
              <a:r>
                <a:rPr lang="en-US" sz="9699" b="1">
                  <a:solidFill>
                    <a:srgbClr val="2F5597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34169" y="1028700"/>
            <a:ext cx="18422169" cy="114300"/>
            <a:chOff x="0" y="0"/>
            <a:chExt cx="24562892" cy="152400"/>
          </a:xfrm>
        </p:grpSpPr>
        <p:sp>
          <p:nvSpPr>
            <p:cNvPr id="8" name="Freeform 8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66215"/>
            <a:chOff x="0" y="0"/>
            <a:chExt cx="24384000" cy="2354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39" cy="2354966"/>
            </a:xfrm>
            <a:custGeom>
              <a:avLst/>
              <a:gdLst/>
              <a:ahLst/>
              <a:cxnLst/>
              <a:rect l="l" t="t" r="r" b="b"/>
              <a:pathLst>
                <a:path w="24384039" h="2354966">
                  <a:moveTo>
                    <a:pt x="0" y="0"/>
                  </a:moveTo>
                  <a:lnTo>
                    <a:pt x="24384039" y="0"/>
                  </a:lnTo>
                  <a:lnTo>
                    <a:pt x="24384039" y="2354966"/>
                  </a:lnTo>
                  <a:lnTo>
                    <a:pt x="0" y="2354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t="-18731" b="-7352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34566" y="1124848"/>
            <a:ext cx="18422169" cy="114300"/>
            <a:chOff x="0" y="0"/>
            <a:chExt cx="24562892" cy="152400"/>
          </a:xfrm>
        </p:grpSpPr>
        <p:sp>
          <p:nvSpPr>
            <p:cNvPr id="5" name="Freeform 5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4019265"/>
            <a:ext cx="18287603" cy="5818590"/>
          </a:xfrm>
          <a:custGeom>
            <a:avLst/>
            <a:gdLst/>
            <a:ahLst/>
            <a:cxnLst/>
            <a:rect l="l" t="t" r="r" b="b"/>
            <a:pathLst>
              <a:path w="18287603" h="5818590">
                <a:moveTo>
                  <a:pt x="0" y="0"/>
                </a:moveTo>
                <a:lnTo>
                  <a:pt x="18287603" y="0"/>
                </a:lnTo>
                <a:lnTo>
                  <a:pt x="18287603" y="5818590"/>
                </a:lnTo>
                <a:lnTo>
                  <a:pt x="0" y="581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5" r="-148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134566" y="2095807"/>
            <a:ext cx="1805328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spc="29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Provocare: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spc="29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SOLICITĂRILE TOT MAI NUMEROASE ALE CETĂȚENILOR PE DIVERSE TEME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10831" cy="1915529"/>
            <a:chOff x="0" y="0"/>
            <a:chExt cx="24414442" cy="2554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2554051"/>
            </a:xfrm>
            <a:custGeom>
              <a:avLst/>
              <a:gdLst/>
              <a:ahLst/>
              <a:cxnLst/>
              <a:rect l="l" t="t" r="r" b="b"/>
              <a:pathLst>
                <a:path w="24414480" h="2554051">
                  <a:moveTo>
                    <a:pt x="0" y="0"/>
                  </a:moveTo>
                  <a:lnTo>
                    <a:pt x="24414480" y="0"/>
                  </a:lnTo>
                  <a:lnTo>
                    <a:pt x="24414480" y="2554051"/>
                  </a:lnTo>
                  <a:lnTo>
                    <a:pt x="0" y="2554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t="-13452" b="-6403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55669" y="1270651"/>
            <a:ext cx="18422169" cy="114300"/>
            <a:chOff x="0" y="0"/>
            <a:chExt cx="24562892" cy="152400"/>
          </a:xfrm>
        </p:grpSpPr>
        <p:sp>
          <p:nvSpPr>
            <p:cNvPr id="5" name="Freeform 5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8107" y="3299476"/>
            <a:ext cx="7147208" cy="125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spc="35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Soluția: Agenți AI Conversaționali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4486" y="5619750"/>
            <a:ext cx="890457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3074" lvl="1" indent="-221537" algn="l">
              <a:lnSpc>
                <a:spcPts val="2939"/>
              </a:lnSpc>
              <a:buFont typeface="Arial"/>
              <a:buChar char="•"/>
            </a:pPr>
            <a:r>
              <a:rPr lang="en-US" sz="2449" b="1" i="1" spc="88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Înțelege limbajul natural</a:t>
            </a:r>
          </a:p>
          <a:p>
            <a:pPr marL="443074" lvl="1" indent="-221537" algn="l">
              <a:lnSpc>
                <a:spcPts val="2939"/>
              </a:lnSpc>
              <a:buFont typeface="Arial"/>
              <a:buChar char="•"/>
            </a:pPr>
            <a:r>
              <a:rPr lang="en-US" sz="2449" b="1" i="1" spc="88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Execută fluxuri complexe</a:t>
            </a:r>
          </a:p>
          <a:p>
            <a:pPr marL="443074" lvl="1" indent="-221537" algn="l">
              <a:lnSpc>
                <a:spcPts val="2939"/>
              </a:lnSpc>
              <a:buFont typeface="Arial"/>
              <a:buChar char="•"/>
            </a:pPr>
            <a:r>
              <a:rPr lang="en-US" sz="2449" b="1" i="1" spc="88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Răspunsuri personalizate</a:t>
            </a:r>
          </a:p>
          <a:p>
            <a:pPr marL="443385" lvl="1" indent="-221693" algn="l">
              <a:lnSpc>
                <a:spcPts val="2939"/>
              </a:lnSpc>
              <a:buFont typeface="Arial"/>
              <a:buChar char="•"/>
            </a:pPr>
            <a:r>
              <a:rPr lang="en-US" sz="2449" b="1" i="1" spc="88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Escaladare inteligentă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96372" y="3551590"/>
            <a:ext cx="159044" cy="4890373"/>
            <a:chOff x="0" y="0"/>
            <a:chExt cx="212058" cy="6520497"/>
          </a:xfrm>
        </p:grpSpPr>
        <p:sp>
          <p:nvSpPr>
            <p:cNvPr id="9" name="Freeform 9"/>
            <p:cNvSpPr/>
            <p:nvPr/>
          </p:nvSpPr>
          <p:spPr>
            <a:xfrm>
              <a:off x="0" y="56515"/>
              <a:ext cx="212109" cy="6407531"/>
            </a:xfrm>
            <a:custGeom>
              <a:avLst/>
              <a:gdLst/>
              <a:ahLst/>
              <a:cxnLst/>
              <a:rect l="l" t="t" r="r" b="b"/>
              <a:pathLst>
                <a:path w="212109" h="6407531">
                  <a:moveTo>
                    <a:pt x="132023" y="0"/>
                  </a:moveTo>
                  <a:lnTo>
                    <a:pt x="212109" y="6406261"/>
                  </a:lnTo>
                  <a:lnTo>
                    <a:pt x="80094" y="6407531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933270" y="3163569"/>
            <a:ext cx="7972375" cy="197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 spc="37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Omnichannel by Design</a:t>
            </a:r>
          </a:p>
          <a:p>
            <a:pPr algn="ctr">
              <a:lnSpc>
                <a:spcPts val="5319"/>
              </a:lnSpc>
            </a:pPr>
            <a:r>
              <a:rPr lang="en-US" sz="3799" b="1" spc="37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 singură logică de suport pe toate canalele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06050" y="5619750"/>
            <a:ext cx="5699595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4990" lvl="1" indent="-212495" algn="l">
              <a:lnSpc>
                <a:spcPts val="2819"/>
              </a:lnSpc>
              <a:buFont typeface="Arial"/>
              <a:buChar char="•"/>
            </a:pPr>
            <a:r>
              <a:rPr lang="en-US" sz="2349" b="1" i="1" spc="145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Voce</a:t>
            </a:r>
          </a:p>
          <a:p>
            <a:pPr marL="424990" lvl="1" indent="-212495" algn="l">
              <a:lnSpc>
                <a:spcPts val="2819"/>
              </a:lnSpc>
              <a:buFont typeface="Arial"/>
              <a:buChar char="•"/>
            </a:pPr>
            <a:r>
              <a:rPr lang="en-US" sz="2349" b="1" i="1" spc="145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Chat</a:t>
            </a:r>
          </a:p>
          <a:p>
            <a:pPr marL="424990" lvl="1" indent="-212495" algn="l">
              <a:lnSpc>
                <a:spcPts val="2819"/>
              </a:lnSpc>
              <a:buFont typeface="Arial"/>
              <a:buChar char="•"/>
            </a:pPr>
            <a:r>
              <a:rPr lang="en-US" sz="2349" b="1" i="1" spc="145">
                <a:solidFill>
                  <a:srgbClr val="20386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E-mail</a:t>
            </a:r>
          </a:p>
          <a:p>
            <a:pPr algn="l">
              <a:lnSpc>
                <a:spcPts val="2819"/>
              </a:lnSpc>
            </a:pPr>
            <a:endParaRPr lang="en-US" sz="2349" b="1" i="1" spc="145">
              <a:solidFill>
                <a:srgbClr val="203864"/>
              </a:solidFill>
              <a:latin typeface="Century Gothic Paneuropean Bold Italics"/>
              <a:ea typeface="Century Gothic Paneuropean Bold Italics"/>
              <a:cs typeface="Century Gothic Paneuropean Bold Italics"/>
              <a:sym typeface="Century Gothic Paneuropean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89717" y="2166001"/>
            <a:ext cx="552700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  <a:spcBef>
                <a:spcPct val="0"/>
              </a:spcBef>
            </a:pPr>
            <a:r>
              <a:rPr lang="en-US" sz="3949" b="1">
                <a:solidFill>
                  <a:srgbClr val="28325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AI/AGENȚI GENERATIVI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989" y="1355031"/>
            <a:ext cx="15931311" cy="8693587"/>
          </a:xfrm>
          <a:custGeom>
            <a:avLst/>
            <a:gdLst/>
            <a:ahLst/>
            <a:cxnLst/>
            <a:rect l="l" t="t" r="r" b="b"/>
            <a:pathLst>
              <a:path w="15931311" h="8693587">
                <a:moveTo>
                  <a:pt x="0" y="0"/>
                </a:moveTo>
                <a:lnTo>
                  <a:pt x="15931311" y="0"/>
                </a:lnTo>
                <a:lnTo>
                  <a:pt x="15931311" y="8693587"/>
                </a:lnTo>
                <a:lnTo>
                  <a:pt x="0" y="8693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4" t="-1978" r="-101" b="-201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879" y="-2569707"/>
            <a:ext cx="18307879" cy="3759460"/>
            <a:chOff x="0" y="0"/>
            <a:chExt cx="24410505" cy="5012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10543" cy="5012600"/>
            </a:xfrm>
            <a:custGeom>
              <a:avLst/>
              <a:gdLst/>
              <a:ahLst/>
              <a:cxnLst/>
              <a:rect l="l" t="t" r="r" b="b"/>
              <a:pathLst>
                <a:path w="24410543" h="5012600">
                  <a:moveTo>
                    <a:pt x="0" y="0"/>
                  </a:moveTo>
                  <a:lnTo>
                    <a:pt x="24410543" y="0"/>
                  </a:lnTo>
                  <a:lnTo>
                    <a:pt x="24410543" y="5012600"/>
                  </a:lnTo>
                  <a:lnTo>
                    <a:pt x="0" y="5012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404" r="-5404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9644402" y="3566536"/>
            <a:ext cx="1603058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29AAE1"/>
                </a:solidFill>
                <a:latin typeface="DIN Arabic Bold"/>
                <a:ea typeface="DIN Arabic Bold"/>
                <a:cs typeface="DIN Arabic Bold"/>
                <a:sym typeface="DIN Arabic Bold"/>
              </a:rPr>
              <a:t>URBANISM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30055" y="5229385"/>
            <a:ext cx="2541508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29AAE1"/>
                </a:solidFill>
                <a:latin typeface="DIN Arabic Bold"/>
                <a:ea typeface="DIN Arabic Bold"/>
                <a:cs typeface="DIN Arabic Bold"/>
                <a:sym typeface="DIN Arabic Bold"/>
              </a:rPr>
              <a:t>AVIZE / ACORDURI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0306" y="7350659"/>
            <a:ext cx="471249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29AAE1"/>
                </a:solidFill>
                <a:latin typeface="DIN Arabic Bold"/>
                <a:ea typeface="DIN Arabic Bold"/>
                <a:cs typeface="DIN Arabic Bold"/>
                <a:sym typeface="DIN Arabic Bold"/>
              </a:rPr>
              <a:t>GIS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9" y="0"/>
            <a:ext cx="18307879" cy="1495780"/>
            <a:chOff x="0" y="0"/>
            <a:chExt cx="24410505" cy="199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1994367"/>
            </a:xfrm>
            <a:custGeom>
              <a:avLst/>
              <a:gdLst/>
              <a:ahLst/>
              <a:cxnLst/>
              <a:rect l="l" t="t" r="r" b="b"/>
              <a:pathLst>
                <a:path w="24410543" h="1994367">
                  <a:moveTo>
                    <a:pt x="0" y="0"/>
                  </a:moveTo>
                  <a:lnTo>
                    <a:pt x="24410543" y="0"/>
                  </a:lnTo>
                  <a:lnTo>
                    <a:pt x="24410543" y="1994367"/>
                  </a:lnTo>
                  <a:lnTo>
                    <a:pt x="0" y="1994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3410" b="-6341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6954651"/>
            <a:ext cx="14224499" cy="3198902"/>
          </a:xfrm>
          <a:custGeom>
            <a:avLst/>
            <a:gdLst/>
            <a:ahLst/>
            <a:cxnLst/>
            <a:rect l="l" t="t" r="r" b="b"/>
            <a:pathLst>
              <a:path w="14224499" h="3198902">
                <a:moveTo>
                  <a:pt x="0" y="0"/>
                </a:moveTo>
                <a:lnTo>
                  <a:pt x="14224499" y="0"/>
                </a:lnTo>
                <a:lnTo>
                  <a:pt x="14224499" y="3198902"/>
                </a:lnTo>
                <a:lnTo>
                  <a:pt x="0" y="3198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8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63919" y="1471235"/>
            <a:ext cx="10605292" cy="2824629"/>
          </a:xfrm>
          <a:custGeom>
            <a:avLst/>
            <a:gdLst/>
            <a:ahLst/>
            <a:cxnLst/>
            <a:rect l="l" t="t" r="r" b="b"/>
            <a:pathLst>
              <a:path w="10605292" h="2824629">
                <a:moveTo>
                  <a:pt x="0" y="0"/>
                </a:moveTo>
                <a:lnTo>
                  <a:pt x="10605292" y="0"/>
                </a:lnTo>
                <a:lnTo>
                  <a:pt x="10605292" y="2824628"/>
                </a:lnTo>
                <a:lnTo>
                  <a:pt x="0" y="2824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36" b="-50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46275" y="4381500"/>
            <a:ext cx="10605292" cy="2712535"/>
          </a:xfrm>
          <a:custGeom>
            <a:avLst/>
            <a:gdLst/>
            <a:ahLst/>
            <a:cxnLst/>
            <a:rect l="l" t="t" r="r" b="b"/>
            <a:pathLst>
              <a:path w="10605292" h="2712535">
                <a:moveTo>
                  <a:pt x="0" y="0"/>
                </a:moveTo>
                <a:lnTo>
                  <a:pt x="10605292" y="0"/>
                </a:lnTo>
                <a:lnTo>
                  <a:pt x="10605292" y="2712535"/>
                </a:lnTo>
                <a:lnTo>
                  <a:pt x="0" y="2712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584" r="-7629" b="-476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6848" y="209261"/>
            <a:ext cx="17491152" cy="835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54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Securitate AI Guardrails (mecanisme control)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6848" y="2558434"/>
            <a:ext cx="1144371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AI fără control = risc operațional major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6848" y="3939547"/>
            <a:ext cx="6712893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b="1" spc="19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Reguli și politici care controlează comportamentul AI</a:t>
            </a: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b="1" spc="19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Filtrarea inputurilor și outputurilor</a:t>
            </a: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b="1" spc="19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Limitarea accesului la date sensibile</a:t>
            </a: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1900" b="1" spc="19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Controlul halucinațiilor și al răspunsurilor incorecte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6848" y="3336462"/>
            <a:ext cx="1144371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Guardrails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9" y="0"/>
            <a:ext cx="18307879" cy="1495780"/>
            <a:chOff x="0" y="0"/>
            <a:chExt cx="24410505" cy="199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1994367"/>
            </a:xfrm>
            <a:custGeom>
              <a:avLst/>
              <a:gdLst/>
              <a:ahLst/>
              <a:cxnLst/>
              <a:rect l="l" t="t" r="r" b="b"/>
              <a:pathLst>
                <a:path w="24410543" h="1994367">
                  <a:moveTo>
                    <a:pt x="0" y="0"/>
                  </a:moveTo>
                  <a:lnTo>
                    <a:pt x="24410543" y="0"/>
                  </a:lnTo>
                  <a:lnTo>
                    <a:pt x="24410543" y="1994367"/>
                  </a:lnTo>
                  <a:lnTo>
                    <a:pt x="0" y="1994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3410" b="-6341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263609" y="7857250"/>
            <a:ext cx="9047994" cy="1368509"/>
          </a:xfrm>
          <a:custGeom>
            <a:avLst/>
            <a:gdLst/>
            <a:ahLst/>
            <a:cxnLst/>
            <a:rect l="l" t="t" r="r" b="b"/>
            <a:pathLst>
              <a:path w="9047994" h="1368509">
                <a:moveTo>
                  <a:pt x="0" y="0"/>
                </a:moveTo>
                <a:lnTo>
                  <a:pt x="9047994" y="0"/>
                </a:lnTo>
                <a:lnTo>
                  <a:pt x="9047994" y="1368509"/>
                </a:lnTo>
                <a:lnTo>
                  <a:pt x="0" y="1368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9348" y="1655486"/>
            <a:ext cx="8493562" cy="2898992"/>
          </a:xfrm>
          <a:custGeom>
            <a:avLst/>
            <a:gdLst/>
            <a:ahLst/>
            <a:cxnLst/>
            <a:rect l="l" t="t" r="r" b="b"/>
            <a:pathLst>
              <a:path w="8493562" h="2898992">
                <a:moveTo>
                  <a:pt x="0" y="0"/>
                </a:moveTo>
                <a:lnTo>
                  <a:pt x="8493562" y="0"/>
                </a:lnTo>
                <a:lnTo>
                  <a:pt x="8493562" y="2898991"/>
                </a:lnTo>
                <a:lnTo>
                  <a:pt x="0" y="289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77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29348" y="4724014"/>
            <a:ext cx="7216510" cy="2498716"/>
          </a:xfrm>
          <a:custGeom>
            <a:avLst/>
            <a:gdLst/>
            <a:ahLst/>
            <a:cxnLst/>
            <a:rect l="l" t="t" r="r" b="b"/>
            <a:pathLst>
              <a:path w="7216510" h="2498716">
                <a:moveTo>
                  <a:pt x="0" y="0"/>
                </a:moveTo>
                <a:lnTo>
                  <a:pt x="7216510" y="0"/>
                </a:lnTo>
                <a:lnTo>
                  <a:pt x="7216510" y="2498717"/>
                </a:lnTo>
                <a:lnTo>
                  <a:pt x="0" y="2498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34567" y="7658100"/>
            <a:ext cx="8227029" cy="2097892"/>
          </a:xfrm>
          <a:custGeom>
            <a:avLst/>
            <a:gdLst/>
            <a:ahLst/>
            <a:cxnLst/>
            <a:rect l="l" t="t" r="r" b="b"/>
            <a:pathLst>
              <a:path w="8227029" h="2097892">
                <a:moveTo>
                  <a:pt x="0" y="0"/>
                </a:moveTo>
                <a:lnTo>
                  <a:pt x="8227028" y="0"/>
                </a:lnTo>
                <a:lnTo>
                  <a:pt x="8227028" y="2097892"/>
                </a:lnTo>
                <a:lnTo>
                  <a:pt x="0" y="2097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6848" y="209261"/>
            <a:ext cx="17491152" cy="10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66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Shadow AI – Riscul invizibil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6848" y="2558434"/>
            <a:ext cx="1144371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Dacă nu oferi AI angajaților, își vor aduce singuri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6848" y="3336462"/>
            <a:ext cx="1144371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Shadow AI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6848" y="3890867"/>
            <a:ext cx="851475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Utilizarea neautorizată a tool-urilor AI (ChatGPT, Gemini, Claude)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Fără control, fără audit, fără securitate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400" y="5773468"/>
            <a:ext cx="7849791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Data leakage (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documente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interne,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contracte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, cod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sursă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)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Pierdere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de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proprietate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intelectuală</a:t>
            </a:r>
            <a:endParaRPr lang="en-US" sz="2100" b="1" spc="2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Expunere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către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modele</a:t>
            </a:r>
            <a:r>
              <a:rPr lang="en-US" sz="2100" b="1" spc="2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100" b="1" spc="2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publice</a:t>
            </a:r>
            <a:endParaRPr lang="en-US" sz="2100" b="1" spc="2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6847" y="5279717"/>
            <a:ext cx="1144371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 dirty="0" err="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Riscuri</a:t>
            </a:r>
            <a:r>
              <a:rPr lang="en-US" sz="2100" b="1" spc="21" dirty="0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100" b="1" spc="21" dirty="0" err="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majore</a:t>
            </a:r>
            <a:endParaRPr lang="en-US" sz="2100" b="1" spc="21" dirty="0">
              <a:solidFill>
                <a:srgbClr val="2F5597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9" y="0"/>
            <a:ext cx="18307879" cy="1495780"/>
            <a:chOff x="0" y="0"/>
            <a:chExt cx="24410505" cy="199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1994367"/>
            </a:xfrm>
            <a:custGeom>
              <a:avLst/>
              <a:gdLst/>
              <a:ahLst/>
              <a:cxnLst/>
              <a:rect l="l" t="t" r="r" b="b"/>
              <a:pathLst>
                <a:path w="24410543" h="1994367">
                  <a:moveTo>
                    <a:pt x="0" y="0"/>
                  </a:moveTo>
                  <a:lnTo>
                    <a:pt x="24410543" y="0"/>
                  </a:lnTo>
                  <a:lnTo>
                    <a:pt x="24410543" y="1994367"/>
                  </a:lnTo>
                  <a:lnTo>
                    <a:pt x="0" y="1994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3410" b="-6341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8116090" y="3246456"/>
            <a:ext cx="8024255" cy="5958009"/>
          </a:xfrm>
          <a:custGeom>
            <a:avLst/>
            <a:gdLst/>
            <a:ahLst/>
            <a:cxnLst/>
            <a:rect l="l" t="t" r="r" b="b"/>
            <a:pathLst>
              <a:path w="8024255" h="5958009">
                <a:moveTo>
                  <a:pt x="0" y="0"/>
                </a:moveTo>
                <a:lnTo>
                  <a:pt x="8024255" y="0"/>
                </a:lnTo>
                <a:lnTo>
                  <a:pt x="8024255" y="5958010"/>
                </a:lnTo>
                <a:lnTo>
                  <a:pt x="0" y="5958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72090" y="1689644"/>
            <a:ext cx="4297673" cy="1366312"/>
          </a:xfrm>
          <a:custGeom>
            <a:avLst/>
            <a:gdLst/>
            <a:ahLst/>
            <a:cxnLst/>
            <a:rect l="l" t="t" r="r" b="b"/>
            <a:pathLst>
              <a:path w="4297673" h="1366312">
                <a:moveTo>
                  <a:pt x="0" y="0"/>
                </a:moveTo>
                <a:lnTo>
                  <a:pt x="4297674" y="0"/>
                </a:lnTo>
                <a:lnTo>
                  <a:pt x="4297674" y="1366312"/>
                </a:lnTo>
                <a:lnTo>
                  <a:pt x="0" y="136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6848" y="209261"/>
            <a:ext cx="17491152" cy="10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66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Infrastructura AI locală – Direcția Europei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0767" y="2643206"/>
            <a:ext cx="525692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24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AI suveran și infrastructură locală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6848" y="4203382"/>
            <a:ext cx="6240066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Datele nu părăsesc organizația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Control total asupra modelelor și pipeline-urilor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Costuri predictibile pe termen lung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Compliance garantat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b="1" spc="2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3207" y="6400898"/>
            <a:ext cx="6332041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Modele in-house: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Fine-tuning pe date proprii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RAG pe documente interne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2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Performanță mai bună pe use case-uri specifice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9" y="0"/>
            <a:ext cx="18307879" cy="1495780"/>
            <a:chOff x="0" y="0"/>
            <a:chExt cx="24410505" cy="199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1994367"/>
            </a:xfrm>
            <a:custGeom>
              <a:avLst/>
              <a:gdLst/>
              <a:ahLst/>
              <a:cxnLst/>
              <a:rect l="l" t="t" r="r" b="b"/>
              <a:pathLst>
                <a:path w="24410543" h="1994367">
                  <a:moveTo>
                    <a:pt x="0" y="0"/>
                  </a:moveTo>
                  <a:lnTo>
                    <a:pt x="24410543" y="0"/>
                  </a:lnTo>
                  <a:lnTo>
                    <a:pt x="24410543" y="1994367"/>
                  </a:lnTo>
                  <a:lnTo>
                    <a:pt x="0" y="1994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3410" b="-6341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14791" y="1922947"/>
            <a:ext cx="15744509" cy="8155145"/>
          </a:xfrm>
          <a:custGeom>
            <a:avLst/>
            <a:gdLst/>
            <a:ahLst/>
            <a:cxnLst/>
            <a:rect l="l" t="t" r="r" b="b"/>
            <a:pathLst>
              <a:path w="15744509" h="8155145">
                <a:moveTo>
                  <a:pt x="0" y="0"/>
                </a:moveTo>
                <a:lnTo>
                  <a:pt x="15744509" y="0"/>
                </a:lnTo>
                <a:lnTo>
                  <a:pt x="15744509" y="8155144"/>
                </a:lnTo>
                <a:lnTo>
                  <a:pt x="0" y="8155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73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7840" y="188648"/>
            <a:ext cx="17491152" cy="10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66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Zipper AI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7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271" y="8278910"/>
            <a:ext cx="18307879" cy="3704449"/>
            <a:chOff x="0" y="0"/>
            <a:chExt cx="24410505" cy="49392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10543" cy="4939252"/>
            </a:xfrm>
            <a:custGeom>
              <a:avLst/>
              <a:gdLst/>
              <a:ahLst/>
              <a:cxnLst/>
              <a:rect l="l" t="t" r="r" b="b"/>
              <a:pathLst>
                <a:path w="24410543" h="4939252">
                  <a:moveTo>
                    <a:pt x="0" y="0"/>
                  </a:moveTo>
                  <a:lnTo>
                    <a:pt x="24410543" y="0"/>
                  </a:lnTo>
                  <a:lnTo>
                    <a:pt x="24410543" y="4939252"/>
                  </a:lnTo>
                  <a:lnTo>
                    <a:pt x="0" y="4939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594" r="-459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77019" y="8856650"/>
            <a:ext cx="18422169" cy="114300"/>
            <a:chOff x="0" y="0"/>
            <a:chExt cx="24562892" cy="152400"/>
          </a:xfrm>
        </p:grpSpPr>
        <p:sp>
          <p:nvSpPr>
            <p:cNvPr id="6" name="Freeform 6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25126" y="8951900"/>
            <a:ext cx="15417880" cy="10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9"/>
              </a:lnSpc>
            </a:pPr>
            <a:r>
              <a:rPr lang="en-US" sz="66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PROVOCĂRI PRINCIPALE ALE ORAŞULUI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5785" y="281729"/>
            <a:ext cx="17796561" cy="588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6"/>
              </a:lnSpc>
            </a:pPr>
            <a:r>
              <a:rPr lang="en-US" sz="3468" b="1">
                <a:solidFill>
                  <a:srgbClr val="283257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ORAȘUL VIITORULUI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0129" y="3181507"/>
            <a:ext cx="269450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4"/>
              </a:lnSpc>
            </a:pPr>
            <a:r>
              <a:rPr lang="en-US" sz="3136" b="1" dirty="0" err="1">
                <a:solidFill>
                  <a:srgbClr val="2B304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Mediul</a:t>
            </a:r>
            <a:endParaRPr lang="en-US" sz="3136" b="1" dirty="0">
              <a:solidFill>
                <a:srgbClr val="2B304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207"/>
              </a:lnSpc>
            </a:pPr>
            <a:r>
              <a:rPr lang="en-US" sz="3386" b="1" dirty="0" err="1" smtClean="0">
                <a:solidFill>
                  <a:srgbClr val="2B304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Digitalizare</a:t>
            </a:r>
            <a:endParaRPr lang="en-US" sz="3386" b="1" dirty="0">
              <a:solidFill>
                <a:srgbClr val="2B304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29000" y="4541429"/>
            <a:ext cx="244113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3"/>
              </a:lnSpc>
            </a:pPr>
            <a:r>
              <a:rPr lang="en-US" sz="2631" b="1" dirty="0" smtClean="0">
                <a:solidFill>
                  <a:srgbClr val="8E7247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a)</a:t>
            </a:r>
            <a:r>
              <a:rPr lang="en-US" sz="2631" b="1" dirty="0" smtClean="0">
                <a:solidFill>
                  <a:srgbClr val="2B304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2631" b="1" dirty="0">
                <a:solidFill>
                  <a:srgbClr val="2B304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Smart City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31" y="0"/>
            <a:ext cx="18310831" cy="2363997"/>
            <a:chOff x="0" y="0"/>
            <a:chExt cx="24414442" cy="3151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3152008"/>
            </a:xfrm>
            <a:custGeom>
              <a:avLst/>
              <a:gdLst/>
              <a:ahLst/>
              <a:cxnLst/>
              <a:rect l="l" t="t" r="r" b="b"/>
              <a:pathLst>
                <a:path w="24414480" h="3152008">
                  <a:moveTo>
                    <a:pt x="0" y="0"/>
                  </a:moveTo>
                  <a:lnTo>
                    <a:pt x="24414480" y="0"/>
                  </a:lnTo>
                  <a:lnTo>
                    <a:pt x="24414480" y="3152008"/>
                  </a:lnTo>
                  <a:lnTo>
                    <a:pt x="0" y="315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t="-1415" b="-4240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54188" y="1869857"/>
            <a:ext cx="18422169" cy="114300"/>
            <a:chOff x="0" y="0"/>
            <a:chExt cx="24562892" cy="152400"/>
          </a:xfrm>
        </p:grpSpPr>
        <p:sp>
          <p:nvSpPr>
            <p:cNvPr id="5" name="Freeform 5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36197" y="3572777"/>
            <a:ext cx="17938765" cy="6166450"/>
          </a:xfrm>
          <a:custGeom>
            <a:avLst/>
            <a:gdLst/>
            <a:ahLst/>
            <a:cxnLst/>
            <a:rect l="l" t="t" r="r" b="b"/>
            <a:pathLst>
              <a:path w="17938765" h="6166450">
                <a:moveTo>
                  <a:pt x="0" y="0"/>
                </a:moveTo>
                <a:lnTo>
                  <a:pt x="17938764" y="0"/>
                </a:lnTo>
                <a:lnTo>
                  <a:pt x="17938764" y="6166450"/>
                </a:lnTo>
                <a:lnTo>
                  <a:pt x="0" y="6166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39623" y="3916069"/>
            <a:ext cx="2525728" cy="2366824"/>
          </a:xfrm>
          <a:custGeom>
            <a:avLst/>
            <a:gdLst/>
            <a:ahLst/>
            <a:cxnLst/>
            <a:rect l="l" t="t" r="r" b="b"/>
            <a:pathLst>
              <a:path w="2525728" h="2366824">
                <a:moveTo>
                  <a:pt x="0" y="0"/>
                </a:moveTo>
                <a:lnTo>
                  <a:pt x="2525728" y="0"/>
                </a:lnTo>
                <a:lnTo>
                  <a:pt x="2525728" y="2366824"/>
                </a:lnTo>
                <a:lnTo>
                  <a:pt x="0" y="2366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228600" y="1040986"/>
            <a:ext cx="18053289" cy="57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spc="27" dirty="0">
                <a:solidFill>
                  <a:schemeClr val="bg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CERTIFICĂRI ȘI GUVERNANȚĂ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26909" y="-8109349"/>
            <a:ext cx="2151742" cy="18370439"/>
            <a:chOff x="0" y="0"/>
            <a:chExt cx="2868989" cy="244939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9002" cy="24493919"/>
            </a:xfrm>
            <a:custGeom>
              <a:avLst/>
              <a:gdLst/>
              <a:ahLst/>
              <a:cxnLst/>
              <a:rect l="l" t="t" r="r" b="b"/>
              <a:pathLst>
                <a:path w="2869002" h="24493919">
                  <a:moveTo>
                    <a:pt x="0" y="0"/>
                  </a:moveTo>
                  <a:lnTo>
                    <a:pt x="2869002" y="0"/>
                  </a:lnTo>
                  <a:lnTo>
                    <a:pt x="2869002" y="24493919"/>
                  </a:lnTo>
                  <a:lnTo>
                    <a:pt x="0" y="24493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l="-269363" r="-989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824193" y="-49511"/>
            <a:ext cx="6639613" cy="1915249"/>
            <a:chOff x="0" y="0"/>
            <a:chExt cx="16056772" cy="46317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056772" cy="4631703"/>
            </a:xfrm>
            <a:custGeom>
              <a:avLst/>
              <a:gdLst/>
              <a:ahLst/>
              <a:cxnLst/>
              <a:rect l="l" t="t" r="r" b="b"/>
              <a:pathLst>
                <a:path w="16056772" h="4631703">
                  <a:moveTo>
                    <a:pt x="0" y="0"/>
                  </a:moveTo>
                  <a:lnTo>
                    <a:pt x="16056772" y="0"/>
                  </a:lnTo>
                  <a:lnTo>
                    <a:pt x="16056772" y="4631703"/>
                  </a:lnTo>
                  <a:lnTo>
                    <a:pt x="0" y="463170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5386" r="-13895" b="-28484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104775"/>
              <a:ext cx="16056772" cy="452692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0044"/>
                </a:lnSpc>
              </a:pPr>
              <a:r>
                <a:rPr lang="en-US" sz="930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CONCLUZII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9046464" y="-7360702"/>
            <a:ext cx="195071" cy="18452878"/>
            <a:chOff x="0" y="0"/>
            <a:chExt cx="147681" cy="13970000"/>
          </a:xfrm>
        </p:grpSpPr>
        <p:sp>
          <p:nvSpPr>
            <p:cNvPr id="8" name="Freeform 8"/>
            <p:cNvSpPr/>
            <p:nvPr/>
          </p:nvSpPr>
          <p:spPr>
            <a:xfrm>
              <a:off x="0" y="76073"/>
              <a:ext cx="147732" cy="13817854"/>
            </a:xfrm>
            <a:custGeom>
              <a:avLst/>
              <a:gdLst/>
              <a:ahLst/>
              <a:cxnLst/>
              <a:rect l="l" t="t" r="r" b="b"/>
              <a:pathLst>
                <a:path w="147732" h="13817854">
                  <a:moveTo>
                    <a:pt x="0" y="13817600"/>
                  </a:moveTo>
                  <a:lnTo>
                    <a:pt x="21912" y="0"/>
                  </a:lnTo>
                  <a:lnTo>
                    <a:pt x="147732" y="254"/>
                  </a:lnTo>
                  <a:lnTo>
                    <a:pt x="125811" y="138178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833567" y="8839267"/>
            <a:ext cx="2908116" cy="41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www.ezipper.ro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2556" y="2642646"/>
            <a:ext cx="16026744" cy="930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6081" lvl="1" indent="-308041" algn="just">
              <a:lnSpc>
                <a:spcPts val="4087"/>
              </a:lnSpc>
              <a:buFont typeface="Arial"/>
              <a:buChar char="•"/>
            </a:pPr>
            <a:r>
              <a:rPr lang="en-US" sz="3406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Provocările orașelor moderne sunt multiple și din multe spectre</a:t>
            </a: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616081" lvl="1" indent="-308041" algn="just">
              <a:lnSpc>
                <a:spcPts val="4087"/>
              </a:lnSpc>
              <a:buFont typeface="Arial"/>
              <a:buChar char="•"/>
            </a:pPr>
            <a:r>
              <a:rPr lang="en-US" sz="3406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Cetățeanul modern este un cetățean tehnologic </a:t>
            </a: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616081" lvl="1" indent="-308041" algn="just">
              <a:lnSpc>
                <a:spcPts val="4087"/>
              </a:lnSpc>
              <a:buFont typeface="Arial"/>
              <a:buChar char="•"/>
            </a:pPr>
            <a:r>
              <a:rPr lang="en-US" sz="3406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Tehnologia  ne ajuta sa luam decizii rapide , mai sigure si inteligente</a:t>
            </a: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616081" lvl="1" indent="-308041" algn="just">
              <a:lnSpc>
                <a:spcPts val="4087"/>
              </a:lnSpc>
              <a:buFont typeface="Arial"/>
              <a:buChar char="•"/>
            </a:pPr>
            <a:r>
              <a:rPr lang="en-US" sz="3406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Trăim în spații interconectate geopolitic-geoeconomic</a:t>
            </a: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616081" lvl="1" indent="-308041" algn="just">
              <a:lnSpc>
                <a:spcPts val="4087"/>
              </a:lnSpc>
              <a:buFont typeface="Arial"/>
              <a:buChar char="•"/>
            </a:pPr>
            <a:r>
              <a:rPr lang="en-US" sz="3406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Transformarea digitala este o conditie esentiala pentru dezvoltarea economica si eficienta a administreatie </a:t>
            </a: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616081" lvl="1" indent="-308041" algn="just">
              <a:lnSpc>
                <a:spcPts val="4087"/>
              </a:lnSpc>
              <a:buFont typeface="Arial"/>
              <a:buChar char="•"/>
            </a:pPr>
            <a:r>
              <a:rPr lang="en-US" sz="3406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Pe masura ce digitalizam procese si servicii generăm tot mai multe date ce trebuiesc utilizate inteligent și protejate pe masură </a:t>
            </a: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4087"/>
              </a:lnSpc>
            </a:pPr>
            <a:endParaRPr lang="en-US" sz="3406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336017" y="-9207832"/>
            <a:ext cx="3615966" cy="19103182"/>
            <a:chOff x="0" y="0"/>
            <a:chExt cx="4821288" cy="25470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1301" cy="25470909"/>
            </a:xfrm>
            <a:custGeom>
              <a:avLst/>
              <a:gdLst/>
              <a:ahLst/>
              <a:cxnLst/>
              <a:rect l="l" t="t" r="r" b="b"/>
              <a:pathLst>
                <a:path w="4821301" h="25470909">
                  <a:moveTo>
                    <a:pt x="0" y="0"/>
                  </a:moveTo>
                  <a:lnTo>
                    <a:pt x="4821301" y="0"/>
                  </a:lnTo>
                  <a:lnTo>
                    <a:pt x="4821301" y="25470909"/>
                  </a:lnTo>
                  <a:lnTo>
                    <a:pt x="0" y="25470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l="-147623" r="-4216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799377" y="-147047"/>
            <a:ext cx="8689246" cy="1915249"/>
            <a:chOff x="0" y="0"/>
            <a:chExt cx="11585661" cy="2553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585661" cy="2553665"/>
            </a:xfrm>
            <a:custGeom>
              <a:avLst/>
              <a:gdLst/>
              <a:ahLst/>
              <a:cxnLst/>
              <a:rect l="l" t="t" r="r" b="b"/>
              <a:pathLst>
                <a:path w="11585661" h="2553665">
                  <a:moveTo>
                    <a:pt x="0" y="0"/>
                  </a:moveTo>
                  <a:lnTo>
                    <a:pt x="11585661" y="0"/>
                  </a:lnTo>
                  <a:lnTo>
                    <a:pt x="11585661" y="2553665"/>
                  </a:lnTo>
                  <a:lnTo>
                    <a:pt x="0" y="255366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6044" r="-57850" b="-133038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104775"/>
              <a:ext cx="11585661" cy="244889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0044"/>
                </a:lnSpc>
              </a:pPr>
              <a:r>
                <a:rPr lang="en-US" sz="930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RECOMANDĂRI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9046464" y="-7360702"/>
            <a:ext cx="195071" cy="18452878"/>
            <a:chOff x="0" y="0"/>
            <a:chExt cx="147681" cy="13970000"/>
          </a:xfrm>
        </p:grpSpPr>
        <p:sp>
          <p:nvSpPr>
            <p:cNvPr id="8" name="Freeform 8"/>
            <p:cNvSpPr/>
            <p:nvPr/>
          </p:nvSpPr>
          <p:spPr>
            <a:xfrm>
              <a:off x="0" y="76073"/>
              <a:ext cx="147732" cy="13817854"/>
            </a:xfrm>
            <a:custGeom>
              <a:avLst/>
              <a:gdLst/>
              <a:ahLst/>
              <a:cxnLst/>
              <a:rect l="l" t="t" r="r" b="b"/>
              <a:pathLst>
                <a:path w="147732" h="13817854">
                  <a:moveTo>
                    <a:pt x="0" y="13817600"/>
                  </a:moveTo>
                  <a:lnTo>
                    <a:pt x="21912" y="0"/>
                  </a:lnTo>
                  <a:lnTo>
                    <a:pt x="147732" y="254"/>
                  </a:lnTo>
                  <a:lnTo>
                    <a:pt x="125811" y="138178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833567" y="8839267"/>
            <a:ext cx="2908116" cy="41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www.ezipper.ro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509" y="2922126"/>
            <a:ext cx="16230600" cy="809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9664" lvl="1" indent="-284832" algn="just">
              <a:lnSpc>
                <a:spcPts val="3779"/>
              </a:lnSpc>
              <a:buFont typeface="Arial"/>
              <a:buChar char="•"/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Digitalizarea relației cu cetățenii </a:t>
            </a: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69664" lvl="1" indent="-284832" algn="just">
              <a:lnSpc>
                <a:spcPts val="3779"/>
              </a:lnSpc>
              <a:buFont typeface="Arial"/>
              <a:buChar char="•"/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Digitalizarea proceselor din organizație și relației cu cetățenii </a:t>
            </a: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69664" lvl="1" indent="-284832" algn="just">
              <a:lnSpc>
                <a:spcPts val="3779"/>
              </a:lnSpc>
              <a:buFont typeface="Arial"/>
              <a:buChar char="•"/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Utilizarea inteligenței artificiale la nivel de proces în vederea amplificării performanței individuale </a:t>
            </a: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69664" lvl="1" indent="-284832" algn="just">
              <a:lnSpc>
                <a:spcPts val="3779"/>
              </a:lnSpc>
              <a:buFont typeface="Arial"/>
              <a:buChar char="•"/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Protejarea datelor:</a:t>
            </a:r>
          </a:p>
          <a:p>
            <a:pPr algn="just">
              <a:lnSpc>
                <a:spcPts val="3779"/>
              </a:lnSpc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    - campanii de conștientizare/informare</a:t>
            </a:r>
          </a:p>
          <a:p>
            <a:pPr algn="just">
              <a:lnSpc>
                <a:spcPts val="3779"/>
              </a:lnSpc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    - servicii de penetration test/vulnerabilitate a infrastructurii </a:t>
            </a:r>
          </a:p>
          <a:p>
            <a:pPr algn="just">
              <a:lnSpc>
                <a:spcPts val="3779"/>
              </a:lnSpc>
            </a:pPr>
            <a:r>
              <a:rPr lang="en-US" sz="31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    - punerea la dispoziție a instrumentelor AI controlate </a:t>
            </a: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779"/>
              </a:lnSpc>
            </a:pPr>
            <a:endParaRPr lang="en-US" sz="31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06095" y="4627359"/>
            <a:ext cx="4363060" cy="5659641"/>
            <a:chOff x="0" y="0"/>
            <a:chExt cx="5817413" cy="75461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17362" cy="7546213"/>
            </a:xfrm>
            <a:custGeom>
              <a:avLst/>
              <a:gdLst/>
              <a:ahLst/>
              <a:cxnLst/>
              <a:rect l="l" t="t" r="r" b="b"/>
              <a:pathLst>
                <a:path w="5817362" h="7546213">
                  <a:moveTo>
                    <a:pt x="0" y="0"/>
                  </a:moveTo>
                  <a:lnTo>
                    <a:pt x="5817362" y="0"/>
                  </a:lnTo>
                  <a:lnTo>
                    <a:pt x="5817362" y="7546213"/>
                  </a:lnTo>
                  <a:lnTo>
                    <a:pt x="0" y="7546213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0441"/>
            <a:ext cx="3615966" cy="10363200"/>
            <a:chOff x="0" y="0"/>
            <a:chExt cx="4821288" cy="13817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1301" cy="13817600"/>
            </a:xfrm>
            <a:custGeom>
              <a:avLst/>
              <a:gdLst/>
              <a:ahLst/>
              <a:cxnLst/>
              <a:rect l="l" t="t" r="r" b="b"/>
              <a:pathLst>
                <a:path w="4821301" h="13817600">
                  <a:moveTo>
                    <a:pt x="0" y="0"/>
                  </a:moveTo>
                  <a:lnTo>
                    <a:pt x="4821301" y="0"/>
                  </a:lnTo>
                  <a:lnTo>
                    <a:pt x="4821301" y="13817600"/>
                  </a:lnTo>
                  <a:lnTo>
                    <a:pt x="0" y="1381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 l="-5720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-6651441" y="1057126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0044"/>
                </a:lnSpc>
              </a:pPr>
              <a:r>
                <a:rPr lang="en-US" sz="9300" b="1" dirty="0">
                  <a:solidFill>
                    <a:schemeClr val="bg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CHIŞINĂU 2040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63090" y="-36709"/>
            <a:ext cx="134169" cy="10477500"/>
            <a:chOff x="0" y="0"/>
            <a:chExt cx="178892" cy="13970000"/>
          </a:xfrm>
        </p:grpSpPr>
        <p:sp>
          <p:nvSpPr>
            <p:cNvPr id="10" name="Freeform 10"/>
            <p:cNvSpPr/>
            <p:nvPr/>
          </p:nvSpPr>
          <p:spPr>
            <a:xfrm>
              <a:off x="0" y="76073"/>
              <a:ext cx="178943" cy="13817854"/>
            </a:xfrm>
            <a:custGeom>
              <a:avLst/>
              <a:gdLst/>
              <a:ahLst/>
              <a:cxnLst/>
              <a:rect l="l" t="t" r="r" b="b"/>
              <a:pathLst>
                <a:path w="178943" h="13817854">
                  <a:moveTo>
                    <a:pt x="0" y="13817600"/>
                  </a:moveTo>
                  <a:lnTo>
                    <a:pt x="26543" y="0"/>
                  </a:lnTo>
                  <a:lnTo>
                    <a:pt x="178943" y="254"/>
                  </a:lnTo>
                  <a:lnTo>
                    <a:pt x="152400" y="138178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402904" y="4868580"/>
            <a:ext cx="3769443" cy="3769443"/>
            <a:chOff x="0" y="0"/>
            <a:chExt cx="5025923" cy="50259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25898" cy="5025898"/>
            </a:xfrm>
            <a:custGeom>
              <a:avLst/>
              <a:gdLst/>
              <a:ahLst/>
              <a:cxnLst/>
              <a:rect l="l" t="t" r="r" b="b"/>
              <a:pathLst>
                <a:path w="5025898" h="5025898">
                  <a:moveTo>
                    <a:pt x="0" y="0"/>
                  </a:moveTo>
                  <a:lnTo>
                    <a:pt x="5025898" y="0"/>
                  </a:lnTo>
                  <a:lnTo>
                    <a:pt x="5025898" y="5025898"/>
                  </a:lnTo>
                  <a:lnTo>
                    <a:pt x="0" y="5025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278622" y="1079897"/>
            <a:ext cx="5365566" cy="235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București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B-dul 1 Decembrie 1918 nr. 1G,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Sector 3, București, 032451, România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T: +40 21.340.4638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F: +40 21.340.4636 / +40 31.101.1022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E: </a:t>
            </a:r>
            <a:r>
              <a:rPr lang="en-US" sz="2100" u="sng">
                <a:solidFill>
                  <a:srgbClr val="0563C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5" tooltip="mailto:office@zipper.ro"/>
              </a:rPr>
              <a:t>office@zipper.ro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www.ezipper.ro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78622" y="3846747"/>
            <a:ext cx="5365566" cy="235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Cluj-Napoca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Str. Rene Jeannel, nr. 8 Novis Plaza, Corp A, Et. 2 Cluj-Napoca, 400285, România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T: +40 364.101.102 / +40 264.430.153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F: +40 364.101.103 / +40 264.595.711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E: </a:t>
            </a:r>
            <a:r>
              <a:rPr lang="en-US" sz="2100" u="sng">
                <a:solidFill>
                  <a:srgbClr val="0563C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5" tooltip="mailto:office@zipper.ro"/>
              </a:rPr>
              <a:t>office@zipper.ro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www.ezipper.ro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78622" y="6613598"/>
            <a:ext cx="5365566" cy="170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Chișinău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Str. Tighina, Nr. 49/3 Moldova, Chișinău, MD-2001 M: +373 79 295 029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E: </a:t>
            </a:r>
            <a:r>
              <a:rPr lang="en-US" sz="2100" u="sng">
                <a:solidFill>
                  <a:srgbClr val="0563C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mailto:office@ezipper.md"/>
              </a:rPr>
              <a:t>office@ezipper.md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www.ezipper.md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33567" y="8839267"/>
            <a:ext cx="2908116" cy="41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www.ezipper.ro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71" y="8493733"/>
            <a:ext cx="18307879" cy="3392719"/>
            <a:chOff x="0" y="0"/>
            <a:chExt cx="24410505" cy="45236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4523613"/>
            </a:xfrm>
            <a:custGeom>
              <a:avLst/>
              <a:gdLst/>
              <a:ahLst/>
              <a:cxnLst/>
              <a:rect l="l" t="t" r="r" b="b"/>
              <a:pathLst>
                <a:path w="24410543" h="4523613">
                  <a:moveTo>
                    <a:pt x="0" y="0"/>
                  </a:moveTo>
                  <a:lnTo>
                    <a:pt x="24410543" y="0"/>
                  </a:lnTo>
                  <a:lnTo>
                    <a:pt x="24410543" y="4523613"/>
                  </a:lnTo>
                  <a:lnTo>
                    <a:pt x="0" y="452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77019" y="8870966"/>
            <a:ext cx="18422169" cy="114300"/>
            <a:chOff x="0" y="0"/>
            <a:chExt cx="24562892" cy="152400"/>
          </a:xfrm>
        </p:grpSpPr>
        <p:sp>
          <p:nvSpPr>
            <p:cNvPr id="5" name="Freeform 5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5696" y="1444436"/>
            <a:ext cx="6064083" cy="5739240"/>
            <a:chOff x="0" y="0"/>
            <a:chExt cx="9509760" cy="90003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09760" cy="9000363"/>
            </a:xfrm>
            <a:custGeom>
              <a:avLst/>
              <a:gdLst/>
              <a:ahLst/>
              <a:cxnLst/>
              <a:rect l="l" t="t" r="r" b="b"/>
              <a:pathLst>
                <a:path w="9509760" h="9000363">
                  <a:moveTo>
                    <a:pt x="0" y="0"/>
                  </a:moveTo>
                  <a:lnTo>
                    <a:pt x="9509760" y="0"/>
                  </a:lnTo>
                  <a:lnTo>
                    <a:pt x="9509760" y="9000363"/>
                  </a:lnTo>
                  <a:lnTo>
                    <a:pt x="0" y="9000363"/>
                  </a:lnTo>
                  <a:close/>
                </a:path>
              </a:pathLst>
            </a:custGeom>
            <a:blipFill>
              <a:blip r:embed="rId3"/>
              <a:stretch>
                <a:fillRect t="-7776" b="-777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753366" y="1868869"/>
            <a:ext cx="137693" cy="4890373"/>
            <a:chOff x="0" y="0"/>
            <a:chExt cx="183591" cy="6520497"/>
          </a:xfrm>
        </p:grpSpPr>
        <p:sp>
          <p:nvSpPr>
            <p:cNvPr id="9" name="Freeform 9"/>
            <p:cNvSpPr/>
            <p:nvPr/>
          </p:nvSpPr>
          <p:spPr>
            <a:xfrm>
              <a:off x="0" y="56515"/>
              <a:ext cx="183642" cy="6407531"/>
            </a:xfrm>
            <a:custGeom>
              <a:avLst/>
              <a:gdLst/>
              <a:ahLst/>
              <a:cxnLst/>
              <a:rect l="l" t="t" r="r" b="b"/>
              <a:pathLst>
                <a:path w="183642" h="6407531">
                  <a:moveTo>
                    <a:pt x="114300" y="0"/>
                  </a:moveTo>
                  <a:lnTo>
                    <a:pt x="183642" y="6406261"/>
                  </a:lnTo>
                  <a:lnTo>
                    <a:pt x="69342" y="6407531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38200" y="9142400"/>
            <a:ext cx="16954500" cy="104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9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PROVOCĂRI PRINCIPALE ALE ORAŞULUI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05481" y="1444436"/>
            <a:ext cx="10558713" cy="60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just">
              <a:lnSpc>
                <a:spcPts val="3239"/>
              </a:lnSpc>
              <a:buFont typeface="Arial"/>
              <a:buChar char="•"/>
            </a:pPr>
            <a:r>
              <a:rPr lang="en-US" sz="26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INFORMAT</a:t>
            </a:r>
          </a:p>
          <a:p>
            <a:pPr algn="just">
              <a:lnSpc>
                <a:spcPts val="2639"/>
              </a:lnSpc>
            </a:pPr>
            <a:r>
              <a:rPr lang="en-US" sz="219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 </a:t>
            </a:r>
          </a:p>
          <a:p>
            <a:pPr algn="just">
              <a:lnSpc>
                <a:spcPts val="2759"/>
              </a:lnSpc>
            </a:pPr>
            <a:endParaRPr lang="en-US" sz="2199">
              <a:solidFill>
                <a:srgbClr val="203864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561337" lvl="1" indent="-280669" algn="just">
              <a:lnSpc>
                <a:spcPts val="3119"/>
              </a:lnSpc>
              <a:buFont typeface="Arial"/>
              <a:buChar char="•"/>
            </a:pPr>
            <a:r>
              <a:rPr lang="en-US" sz="25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EXIGENT</a:t>
            </a:r>
          </a:p>
          <a:p>
            <a:pPr algn="just">
              <a:lnSpc>
                <a:spcPts val="2520"/>
              </a:lnSpc>
            </a:pPr>
            <a:endParaRPr lang="en-US" sz="25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2759"/>
              </a:lnSpc>
            </a:pPr>
            <a:endParaRPr lang="en-US" sz="25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82927" lvl="1" indent="-291463" algn="just">
              <a:lnSpc>
                <a:spcPts val="3239"/>
              </a:lnSpc>
              <a:buFont typeface="Arial"/>
              <a:buChar char="•"/>
            </a:pPr>
            <a:r>
              <a:rPr lang="en-US" sz="26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ADAPTAT TEHNOLOGIC</a:t>
            </a:r>
          </a:p>
          <a:p>
            <a:pPr algn="just">
              <a:lnSpc>
                <a:spcPts val="2520"/>
              </a:lnSpc>
            </a:pPr>
            <a:endParaRPr lang="en-US" sz="26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2759"/>
              </a:lnSpc>
            </a:pPr>
            <a:endParaRPr lang="en-US" sz="26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82927" lvl="1" indent="-291463" algn="just">
              <a:lnSpc>
                <a:spcPts val="3239"/>
              </a:lnSpc>
              <a:buFont typeface="Arial"/>
              <a:buChar char="•"/>
            </a:pPr>
            <a:r>
              <a:rPr lang="en-US" sz="26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ORIENTAT CĂTRE DIGITAL </a:t>
            </a:r>
          </a:p>
          <a:p>
            <a:pPr algn="just">
              <a:lnSpc>
                <a:spcPts val="2520"/>
              </a:lnSpc>
            </a:pPr>
            <a:endParaRPr lang="en-US" sz="26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2759"/>
              </a:lnSpc>
            </a:pPr>
            <a:endParaRPr lang="en-US" sz="26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82927" lvl="1" indent="-291463" algn="just">
              <a:lnSpc>
                <a:spcPts val="3239"/>
              </a:lnSpc>
              <a:buFont typeface="Arial"/>
              <a:buChar char="•"/>
            </a:pPr>
            <a:r>
              <a:rPr lang="en-US" sz="26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CONECTAT</a:t>
            </a:r>
          </a:p>
          <a:p>
            <a:pPr algn="just">
              <a:lnSpc>
                <a:spcPts val="2520"/>
              </a:lnSpc>
            </a:pPr>
            <a:endParaRPr lang="en-US" sz="26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2759"/>
              </a:lnSpc>
            </a:pPr>
            <a:endParaRPr lang="en-US" sz="269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582927" lvl="1" indent="-291463" algn="just">
              <a:lnSpc>
                <a:spcPts val="3239"/>
              </a:lnSpc>
              <a:buFont typeface="Arial"/>
              <a:buChar char="•"/>
            </a:pPr>
            <a:r>
              <a:rPr lang="en-US" sz="26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CONȘTIENT DE DREPTURILE SALE</a:t>
            </a:r>
            <a:r>
              <a:rPr lang="en-US" sz="2699">
                <a:solidFill>
                  <a:srgbClr val="20386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  <a:p>
            <a:pPr algn="just">
              <a:lnSpc>
                <a:spcPts val="2520"/>
              </a:lnSpc>
            </a:pPr>
            <a:endParaRPr lang="en-US" sz="2699">
              <a:solidFill>
                <a:srgbClr val="203864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200" y="798202"/>
            <a:ext cx="5939076" cy="830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</a:pPr>
            <a:r>
              <a:rPr lang="en-US" sz="2016" b="1" spc="14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CHIȘINĂU 2040 </a:t>
            </a:r>
          </a:p>
          <a:p>
            <a:pPr algn="l">
              <a:lnSpc>
                <a:spcPts val="2115"/>
              </a:lnSpc>
            </a:pPr>
            <a:r>
              <a:rPr lang="en-US" sz="2016" b="1" spc="14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trebuie construit în jurul unui principiu esențial: </a:t>
            </a:r>
          </a:p>
          <a:p>
            <a:pPr algn="l">
              <a:lnSpc>
                <a:spcPts val="2262"/>
              </a:lnSpc>
            </a:pPr>
            <a:endParaRPr lang="en-US" sz="2016" b="1" spc="14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6190481"/>
            <a:ext cx="4346496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4"/>
              </a:lnSpc>
              <a:spcBef>
                <a:spcPct val="0"/>
              </a:spcBef>
            </a:pPr>
            <a:r>
              <a:rPr lang="en-US" sz="5828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CETĂȚEANUL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71" y="8830394"/>
            <a:ext cx="18307879" cy="1456606"/>
            <a:chOff x="0" y="0"/>
            <a:chExt cx="24410505" cy="1942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1942135"/>
            </a:xfrm>
            <a:custGeom>
              <a:avLst/>
              <a:gdLst/>
              <a:ahLst/>
              <a:cxnLst/>
              <a:rect l="l" t="t" r="r" b="b"/>
              <a:pathLst>
                <a:path w="24410543" h="1942135">
                  <a:moveTo>
                    <a:pt x="0" y="0"/>
                  </a:moveTo>
                  <a:lnTo>
                    <a:pt x="24410543" y="0"/>
                  </a:lnTo>
                  <a:lnTo>
                    <a:pt x="24410543" y="1942135"/>
                  </a:lnTo>
                  <a:lnTo>
                    <a:pt x="0" y="194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6460" b="-6646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265017" y="1400599"/>
            <a:ext cx="10860405" cy="131512"/>
            <a:chOff x="0" y="0"/>
            <a:chExt cx="14480540" cy="175349"/>
          </a:xfrm>
        </p:grpSpPr>
        <p:sp>
          <p:nvSpPr>
            <p:cNvPr id="5" name="Freeform 5"/>
            <p:cNvSpPr/>
            <p:nvPr/>
          </p:nvSpPr>
          <p:spPr>
            <a:xfrm>
              <a:off x="56896" y="0"/>
              <a:ext cx="14366749" cy="175387"/>
            </a:xfrm>
            <a:custGeom>
              <a:avLst/>
              <a:gdLst/>
              <a:ahLst/>
              <a:cxnLst/>
              <a:rect l="l" t="t" r="r" b="b"/>
              <a:pathLst>
                <a:path w="14366749" h="175387">
                  <a:moveTo>
                    <a:pt x="0" y="61087"/>
                  </a:moveTo>
                  <a:lnTo>
                    <a:pt x="14366241" y="0"/>
                  </a:lnTo>
                  <a:lnTo>
                    <a:pt x="14366749" y="114300"/>
                  </a:lnTo>
                  <a:lnTo>
                    <a:pt x="508" y="175387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7019" y="9258300"/>
            <a:ext cx="18422169" cy="114300"/>
            <a:chOff x="0" y="0"/>
            <a:chExt cx="24562892" cy="152400"/>
          </a:xfrm>
        </p:grpSpPr>
        <p:sp>
          <p:nvSpPr>
            <p:cNvPr id="7" name="Freeform 7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920320" y="119605"/>
            <a:ext cx="9954442" cy="128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3"/>
              </a:lnSpc>
              <a:spcBef>
                <a:spcPct val="0"/>
              </a:spcBef>
            </a:pPr>
            <a:r>
              <a:rPr lang="en-US" sz="82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DIGITALIZAREA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62594" y="1867400"/>
            <a:ext cx="11742942" cy="6552200"/>
            <a:chOff x="0" y="0"/>
            <a:chExt cx="26494416" cy="147830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494454" cy="14783081"/>
            </a:xfrm>
            <a:custGeom>
              <a:avLst/>
              <a:gdLst/>
              <a:ahLst/>
              <a:cxnLst/>
              <a:rect l="l" t="t" r="r" b="b"/>
              <a:pathLst>
                <a:path w="26494454" h="14783081">
                  <a:moveTo>
                    <a:pt x="0" y="0"/>
                  </a:moveTo>
                  <a:lnTo>
                    <a:pt x="26494454" y="0"/>
                  </a:lnTo>
                  <a:lnTo>
                    <a:pt x="26494454" y="14783081"/>
                  </a:lnTo>
                  <a:lnTo>
                    <a:pt x="0" y="14783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06" b="-406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4210" y="-569795"/>
            <a:ext cx="18128414" cy="10198961"/>
            <a:chOff x="0" y="0"/>
            <a:chExt cx="20148652" cy="11335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48677" cy="11335512"/>
            </a:xfrm>
            <a:custGeom>
              <a:avLst/>
              <a:gdLst/>
              <a:ahLst/>
              <a:cxnLst/>
              <a:rect l="l" t="t" r="r" b="b"/>
              <a:pathLst>
                <a:path w="20148677" h="11335512">
                  <a:moveTo>
                    <a:pt x="0" y="0"/>
                  </a:moveTo>
                  <a:lnTo>
                    <a:pt x="20148677" y="0"/>
                  </a:lnTo>
                  <a:lnTo>
                    <a:pt x="20148677" y="11335512"/>
                  </a:lnTo>
                  <a:lnTo>
                    <a:pt x="0" y="11335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8504659"/>
            <a:ext cx="18307879" cy="1782341"/>
            <a:chOff x="0" y="0"/>
            <a:chExt cx="24410505" cy="23764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10543" cy="2376448"/>
            </a:xfrm>
            <a:custGeom>
              <a:avLst/>
              <a:gdLst/>
              <a:ahLst/>
              <a:cxnLst/>
              <a:rect l="l" t="t" r="r" b="b"/>
              <a:pathLst>
                <a:path w="24410543" h="2376448">
                  <a:moveTo>
                    <a:pt x="0" y="0"/>
                  </a:moveTo>
                  <a:lnTo>
                    <a:pt x="24410543" y="0"/>
                  </a:lnTo>
                  <a:lnTo>
                    <a:pt x="24410543" y="2376448"/>
                  </a:lnTo>
                  <a:lnTo>
                    <a:pt x="0" y="2376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176" b="-4517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350856" y="8875731"/>
            <a:ext cx="6369725" cy="10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9"/>
              </a:lnSpc>
            </a:pPr>
            <a:r>
              <a:rPr lang="en-US" sz="66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REALITATEA  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0407" y="0"/>
            <a:ext cx="5506183" cy="10287000"/>
            <a:chOff x="0" y="0"/>
            <a:chExt cx="734157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41616" cy="13716000"/>
            </a:xfrm>
            <a:custGeom>
              <a:avLst/>
              <a:gdLst/>
              <a:ahLst/>
              <a:cxnLst/>
              <a:rect l="l" t="t" r="r" b="b"/>
              <a:pathLst>
                <a:path w="7341616" h="13716000">
                  <a:moveTo>
                    <a:pt x="0" y="0"/>
                  </a:moveTo>
                  <a:lnTo>
                    <a:pt x="7341616" y="0"/>
                  </a:lnTo>
                  <a:lnTo>
                    <a:pt x="734161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00407" y="7539138"/>
            <a:ext cx="18688407" cy="2747862"/>
            <a:chOff x="0" y="0"/>
            <a:chExt cx="24410505" cy="33691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10543" cy="3369135"/>
            </a:xfrm>
            <a:custGeom>
              <a:avLst/>
              <a:gdLst/>
              <a:ahLst/>
              <a:cxnLst/>
              <a:rect l="l" t="t" r="r" b="b"/>
              <a:pathLst>
                <a:path w="24410543" h="3369135">
                  <a:moveTo>
                    <a:pt x="0" y="0"/>
                  </a:moveTo>
                  <a:lnTo>
                    <a:pt x="24410543" y="0"/>
                  </a:lnTo>
                  <a:lnTo>
                    <a:pt x="24410543" y="3369135"/>
                  </a:lnTo>
                  <a:lnTo>
                    <a:pt x="0" y="3369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7133" b="-1713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20992" y="7750616"/>
            <a:ext cx="16954500" cy="104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9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Etape de Transformare Digitală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67274" y="8855915"/>
            <a:ext cx="18422169" cy="114300"/>
            <a:chOff x="0" y="0"/>
            <a:chExt cx="24562892" cy="152400"/>
          </a:xfrm>
        </p:grpSpPr>
        <p:sp>
          <p:nvSpPr>
            <p:cNvPr id="8" name="Freeform 8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09603" y="8999525"/>
            <a:ext cx="16954500" cy="98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48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Impact și Bune practici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53208" y="1015206"/>
            <a:ext cx="11586839" cy="605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256" lvl="1" indent="-361628" algn="l">
              <a:lnSpc>
                <a:spcPts val="3383"/>
              </a:lnSpc>
              <a:buAutoNum type="arabicPeriod"/>
            </a:pPr>
            <a:r>
              <a:rPr lang="en-US" sz="33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DATE </a:t>
            </a: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723256" lvl="1" indent="-361628" algn="l">
              <a:lnSpc>
                <a:spcPts val="3383"/>
              </a:lnSpc>
              <a:buAutoNum type="arabicPeriod"/>
            </a:pPr>
            <a:r>
              <a:rPr lang="en-US" sz="33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SOLUȚII DE STOCARE</a:t>
            </a: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723256" lvl="1" indent="-361628" algn="l">
              <a:lnSpc>
                <a:spcPts val="3383"/>
              </a:lnSpc>
              <a:buAutoNum type="arabicPeriod"/>
            </a:pPr>
            <a:r>
              <a:rPr lang="en-US" sz="33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SOLUȚII SOFTWARE</a:t>
            </a: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723256" lvl="1" indent="-361628" algn="l">
              <a:lnSpc>
                <a:spcPts val="3383"/>
              </a:lnSpc>
              <a:buAutoNum type="arabicPeriod"/>
            </a:pPr>
            <a:r>
              <a:rPr lang="en-US" sz="334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AUTOMATIZARE DE PROCESE </a:t>
            </a: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383"/>
              </a:lnSpc>
            </a:pPr>
            <a:endParaRPr lang="en-US" sz="3349" b="1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723256" lvl="1" indent="-361628" algn="l">
              <a:lnSpc>
                <a:spcPts val="3383"/>
              </a:lnSpc>
              <a:buAutoNum type="arabicPeriod"/>
            </a:pPr>
            <a:r>
              <a:rPr lang="en-US" sz="3349" b="1" spc="455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SECURITATE </a:t>
            </a:r>
          </a:p>
          <a:p>
            <a:pPr algn="l">
              <a:lnSpc>
                <a:spcPts val="4019"/>
              </a:lnSpc>
            </a:pPr>
            <a:endParaRPr lang="en-US" sz="3349" b="1" spc="455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7427" y="2447719"/>
            <a:ext cx="4650992" cy="243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3749" b="1" dirty="0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TRANSFORMARE DIGITALĂ</a:t>
            </a:r>
          </a:p>
          <a:p>
            <a:pPr algn="ctr">
              <a:lnSpc>
                <a:spcPts val="3787"/>
              </a:lnSpc>
            </a:pPr>
            <a:endParaRPr lang="en-US" sz="3749" b="1" dirty="0">
              <a:solidFill>
                <a:srgbClr val="FFFFFF"/>
              </a:solidFill>
              <a:latin typeface="Century Gothic Paneuropean Bold Italics"/>
              <a:ea typeface="Century Gothic Paneuropean Bold Italics"/>
              <a:cs typeface="Century Gothic Paneuropean Bold Italics"/>
              <a:sym typeface="Century Gothic Paneuropean Bold Italics"/>
            </a:endParaRPr>
          </a:p>
          <a:p>
            <a:pPr algn="ctr">
              <a:lnSpc>
                <a:spcPts val="3787"/>
              </a:lnSpc>
              <a:spcBef>
                <a:spcPct val="0"/>
              </a:spcBef>
            </a:pPr>
            <a:r>
              <a:rPr lang="en-US" sz="3749" b="1" dirty="0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AI &amp; MACHINE LEARNING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2804249" y="3972683"/>
            <a:ext cx="6752406" cy="69062"/>
            <a:chOff x="0" y="0"/>
            <a:chExt cx="11175441" cy="114300"/>
          </a:xfrm>
        </p:grpSpPr>
        <p:sp>
          <p:nvSpPr>
            <p:cNvPr id="13" name="Freeform 13"/>
            <p:cNvSpPr/>
            <p:nvPr/>
          </p:nvSpPr>
          <p:spPr>
            <a:xfrm>
              <a:off x="57150" y="0"/>
              <a:ext cx="11061192" cy="114300"/>
            </a:xfrm>
            <a:custGeom>
              <a:avLst/>
              <a:gdLst/>
              <a:ahLst/>
              <a:cxnLst/>
              <a:rect l="l" t="t" r="r" b="b"/>
              <a:pathLst>
                <a:path w="11061192" h="114300">
                  <a:moveTo>
                    <a:pt x="0" y="0"/>
                  </a:moveTo>
                  <a:lnTo>
                    <a:pt x="11061192" y="0"/>
                  </a:lnTo>
                  <a:lnTo>
                    <a:pt x="11061192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71406" y="0"/>
            <a:ext cx="5506183" cy="10287000"/>
            <a:chOff x="0" y="0"/>
            <a:chExt cx="734157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41616" cy="13716000"/>
            </a:xfrm>
            <a:custGeom>
              <a:avLst/>
              <a:gdLst/>
              <a:ahLst/>
              <a:cxnLst/>
              <a:rect l="l" t="t" r="r" b="b"/>
              <a:pathLst>
                <a:path w="7341616" h="13716000">
                  <a:moveTo>
                    <a:pt x="0" y="0"/>
                  </a:moveTo>
                  <a:lnTo>
                    <a:pt x="7341616" y="0"/>
                  </a:lnTo>
                  <a:lnTo>
                    <a:pt x="734161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9879" y="7985403"/>
            <a:ext cx="18307879" cy="2301597"/>
            <a:chOff x="0" y="0"/>
            <a:chExt cx="24410505" cy="30687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10543" cy="3068788"/>
            </a:xfrm>
            <a:custGeom>
              <a:avLst/>
              <a:gdLst/>
              <a:ahLst/>
              <a:cxnLst/>
              <a:rect l="l" t="t" r="r" b="b"/>
              <a:pathLst>
                <a:path w="24410543" h="3068788">
                  <a:moveTo>
                    <a:pt x="0" y="0"/>
                  </a:moveTo>
                  <a:lnTo>
                    <a:pt x="24410543" y="0"/>
                  </a:lnTo>
                  <a:lnTo>
                    <a:pt x="24410543" y="3068788"/>
                  </a:lnTo>
                  <a:lnTo>
                    <a:pt x="0" y="306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703" b="-2370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66750" y="7975878"/>
            <a:ext cx="1624965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900" b="1" dirty="0" err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Etape</a:t>
            </a:r>
            <a:r>
              <a:rPr lang="en-US" sz="69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de </a:t>
            </a:r>
            <a:r>
              <a:rPr lang="en-US" sz="6900" b="1" dirty="0" err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Transformare</a:t>
            </a:r>
            <a:r>
              <a:rPr lang="en-US" sz="69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6900" b="1" dirty="0" err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Digitală</a:t>
            </a:r>
            <a:endParaRPr lang="en-US" sz="6900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67085" y="9144000"/>
            <a:ext cx="18422169" cy="114300"/>
            <a:chOff x="0" y="0"/>
            <a:chExt cx="24562892" cy="152400"/>
          </a:xfrm>
        </p:grpSpPr>
        <p:sp>
          <p:nvSpPr>
            <p:cNvPr id="8" name="Freeform 8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66750" y="9033586"/>
            <a:ext cx="16954500" cy="98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48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Impact și Bune practici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8341082" y="3892207"/>
            <a:ext cx="6752406" cy="69062"/>
            <a:chOff x="0" y="0"/>
            <a:chExt cx="1117544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11061192" cy="114300"/>
            </a:xfrm>
            <a:custGeom>
              <a:avLst/>
              <a:gdLst/>
              <a:ahLst/>
              <a:cxnLst/>
              <a:rect l="l" t="t" r="r" b="b"/>
              <a:pathLst>
                <a:path w="11061192" h="114300">
                  <a:moveTo>
                    <a:pt x="0" y="0"/>
                  </a:moveTo>
                  <a:lnTo>
                    <a:pt x="11061192" y="0"/>
                  </a:lnTo>
                  <a:lnTo>
                    <a:pt x="11061192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54756" y="1215812"/>
            <a:ext cx="11586839" cy="578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8024" lvl="1" indent="-394012" algn="l">
              <a:lnSpc>
                <a:spcPts val="3686"/>
              </a:lnSpc>
              <a:buAutoNum type="arabicPeriod"/>
            </a:pPr>
            <a:r>
              <a:rPr lang="ro-RO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INVENTARIERE </a:t>
            </a:r>
            <a:endParaRPr lang="en-US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endParaRPr lang="ro-RO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r>
              <a:rPr lang="ro-RO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2. </a:t>
            </a:r>
            <a:r>
              <a:rPr lang="en-US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SELECȚIONARE </a:t>
            </a:r>
            <a:endParaRPr lang="en-US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endParaRPr lang="ro-RO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r>
              <a:rPr lang="ro-RO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3. </a:t>
            </a:r>
            <a:r>
              <a:rPr lang="en-US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SCANARE</a:t>
            </a:r>
            <a:endParaRPr lang="en-US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742950" indent="-742950" algn="l">
              <a:lnSpc>
                <a:spcPts val="3686"/>
              </a:lnSpc>
              <a:buFont typeface="+mj-lt"/>
              <a:buAutoNum type="arabicPeriod"/>
            </a:pPr>
            <a:endParaRPr lang="en-US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r>
              <a:rPr lang="ro-RO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4. </a:t>
            </a:r>
            <a:r>
              <a:rPr lang="en-US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INDEXARE  </a:t>
            </a:r>
            <a:endParaRPr lang="en-US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endParaRPr lang="ro-RO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r>
              <a:rPr lang="ro-RO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5. </a:t>
            </a:r>
            <a:r>
              <a:rPr lang="en-US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PRELUCRARE </a:t>
            </a:r>
            <a:r>
              <a:rPr lang="en-US" sz="3649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ARHIVISTICĂ</a:t>
            </a:r>
          </a:p>
          <a:p>
            <a:pPr marL="742950" indent="-742950" algn="l">
              <a:lnSpc>
                <a:spcPts val="3686"/>
              </a:lnSpc>
              <a:buFont typeface="+mj-lt"/>
              <a:buAutoNum type="arabicPeriod"/>
            </a:pPr>
            <a:endParaRPr lang="en-US" sz="36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94012" lvl="1" algn="l">
              <a:lnSpc>
                <a:spcPts val="3686"/>
              </a:lnSpc>
            </a:pPr>
            <a:r>
              <a:rPr lang="ro-RO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6. </a:t>
            </a:r>
            <a:r>
              <a:rPr lang="en-US" sz="36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DISTRUGERE </a:t>
            </a:r>
            <a:r>
              <a:rPr lang="en-US" sz="3649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DOCUMENTE </a:t>
            </a:r>
          </a:p>
          <a:p>
            <a:pPr algn="l">
              <a:lnSpc>
                <a:spcPts val="4379"/>
              </a:lnSpc>
            </a:pPr>
            <a:endParaRPr lang="en-US" sz="3649" b="1" spc="496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37008" y="3214268"/>
            <a:ext cx="4650992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4"/>
              </a:lnSpc>
            </a:pPr>
            <a:r>
              <a:rPr lang="en-US" sz="527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DIGITIZARE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9" y="0"/>
            <a:ext cx="18307879" cy="1662030"/>
            <a:chOff x="0" y="0"/>
            <a:chExt cx="24410505" cy="2216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0543" cy="2216034"/>
            </a:xfrm>
            <a:custGeom>
              <a:avLst/>
              <a:gdLst/>
              <a:ahLst/>
              <a:cxnLst/>
              <a:rect l="l" t="t" r="r" b="b"/>
              <a:pathLst>
                <a:path w="24410543" h="2216034">
                  <a:moveTo>
                    <a:pt x="0" y="0"/>
                  </a:moveTo>
                  <a:lnTo>
                    <a:pt x="24410543" y="0"/>
                  </a:lnTo>
                  <a:lnTo>
                    <a:pt x="24410543" y="2216034"/>
                  </a:lnTo>
                  <a:lnTo>
                    <a:pt x="0" y="2216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2065" b="-52066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359878" y="310917"/>
            <a:ext cx="5990154" cy="10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9"/>
              </a:lnSpc>
            </a:pPr>
            <a:r>
              <a:rPr lang="en-US" sz="66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STUDIU DE CAZ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54772" y="7056984"/>
            <a:ext cx="1144371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BENEFICII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25508" y="7639050"/>
            <a:ext cx="55673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Acces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rapid la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documente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Interoperabilitate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Protejare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documente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</a:p>
          <a:p>
            <a:pPr algn="ctr">
              <a:lnSpc>
                <a:spcPts val="2039"/>
              </a:lnSpc>
            </a:pPr>
            <a:endParaRPr lang="en-US" sz="169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28255" y="7056984"/>
            <a:ext cx="575638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TERMEN DE IMPLEMENTARE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84064" y="7639050"/>
            <a:ext cx="1048056" cy="189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3"/>
              </a:lnSpc>
            </a:pPr>
            <a:r>
              <a:rPr lang="en-US" sz="2260" b="1" spc="1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18 luni</a:t>
            </a:r>
          </a:p>
          <a:p>
            <a:pPr algn="l">
              <a:lnSpc>
                <a:spcPts val="3184"/>
              </a:lnSpc>
            </a:pPr>
            <a:endParaRPr lang="en-US" sz="2260" b="1" spc="11">
              <a:solidFill>
                <a:srgbClr val="2F5597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2713"/>
              </a:lnSpc>
            </a:pPr>
            <a:endParaRPr lang="en-US" sz="2260" b="1" spc="11">
              <a:solidFill>
                <a:srgbClr val="2F5597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184"/>
              </a:lnSpc>
            </a:pPr>
            <a:endParaRPr lang="en-US" sz="2260" b="1" spc="11">
              <a:solidFill>
                <a:srgbClr val="2F5597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184"/>
              </a:lnSpc>
            </a:pPr>
            <a:endParaRPr lang="en-US" sz="2260" b="1" spc="11">
              <a:solidFill>
                <a:srgbClr val="2F5597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5875" y="7056984"/>
            <a:ext cx="1158800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REZULTATE: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4641" y="7658100"/>
            <a:ext cx="9727971" cy="22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6235" lvl="1" indent="-178118" algn="l">
              <a:lnSpc>
                <a:spcPts val="1980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Peste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132,000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dosare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procesate</a:t>
            </a:r>
            <a:endParaRPr lang="en-US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56235" lvl="1" indent="-178118" algn="l">
              <a:lnSpc>
                <a:spcPts val="1980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Proiect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end-to-end: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digitizare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+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integrare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+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suport</a:t>
            </a:r>
            <a:endParaRPr lang="en-US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56235" lvl="1" indent="-178118" algn="l">
              <a:lnSpc>
                <a:spcPts val="1980"/>
              </a:lnSpc>
              <a:buFont typeface="Arial"/>
              <a:buChar char="•"/>
            </a:pP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tipologii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de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documente</a:t>
            </a:r>
            <a:endParaRPr lang="en-US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56235" lvl="1" indent="-178118" algn="l">
              <a:lnSpc>
                <a:spcPts val="1980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Functionalitati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noi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dezvoltate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(Share Link)</a:t>
            </a:r>
          </a:p>
          <a:p>
            <a:pPr marL="356235" lvl="1" indent="-178118" algn="l">
              <a:lnSpc>
                <a:spcPts val="1980"/>
              </a:lnSpc>
              <a:buFont typeface="Arial"/>
              <a:buChar char="•"/>
            </a:pP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Suport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continuu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pentru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b="1" dirty="0" err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sistem</a:t>
            </a:r>
            <a:r>
              <a:rPr lang="en-US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operational critic</a:t>
            </a:r>
          </a:p>
          <a:p>
            <a:pPr algn="l">
              <a:lnSpc>
                <a:spcPts val="1980"/>
              </a:lnSpc>
            </a:pPr>
            <a:endParaRPr lang="en-US" sz="1650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980"/>
              </a:lnSpc>
            </a:pPr>
            <a:endParaRPr lang="en-US" sz="1650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980"/>
              </a:lnSpc>
            </a:pPr>
            <a:endParaRPr lang="en-US" sz="1650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980"/>
              </a:lnSpc>
            </a:pPr>
            <a:endParaRPr lang="en-US" sz="1650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58955" y="1985880"/>
            <a:ext cx="13750211" cy="79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PROIECT DIGITIZAREA PRIMĂRIEI CHIȘINĂU</a:t>
            </a:r>
          </a:p>
          <a:p>
            <a:pPr algn="ctr">
              <a:lnSpc>
                <a:spcPts val="3202"/>
              </a:lnSpc>
              <a:spcBef>
                <a:spcPct val="0"/>
              </a:spcBef>
            </a:pPr>
            <a:r>
              <a:rPr lang="en-US" sz="2599" b="1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Direcția Generală Arhitectură, Urbanism și Relații Funciare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8555" y="3866972"/>
            <a:ext cx="15371011" cy="1716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1" spc="32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PESTE 4,7 MILIOANE DE PAGINI SCANATE, CEEA CE ÎNSEMANĂ CĂ LA ACEST VOLUM DE HÂRTIE AM PUTEA SĂ îNCONJURĂM CHIȘINĂUL CU ACESTEA DE 30 ORI, 1350 km.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04736" y="-1565910"/>
            <a:ext cx="7812977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4,7 milioane de pagini scanate nu e doar un volum!</a:t>
            </a:r>
          </a:p>
          <a:p>
            <a:pPr algn="l">
              <a:lnSpc>
                <a:spcPts val="3359"/>
              </a:lnSpc>
            </a:pPr>
            <a:r>
              <a:rPr lang="en-US" sz="2399" b="1" spc="23">
                <a:solidFill>
                  <a:srgbClr val="2F5597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E un Chișinău întreg înconjurat de hârtie.....De 15 ori.</a:t>
            </a:r>
          </a:p>
          <a:p>
            <a:pPr algn="l">
              <a:lnSpc>
                <a:spcPts val="2940"/>
              </a:lnSpc>
            </a:pPr>
            <a:endParaRPr lang="en-US" sz="2399" b="1" spc="23">
              <a:solidFill>
                <a:srgbClr val="2F5597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71406" y="0"/>
            <a:ext cx="5506183" cy="10287000"/>
            <a:chOff x="0" y="0"/>
            <a:chExt cx="734157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41616" cy="13716000"/>
            </a:xfrm>
            <a:custGeom>
              <a:avLst/>
              <a:gdLst/>
              <a:ahLst/>
              <a:cxnLst/>
              <a:rect l="l" t="t" r="r" b="b"/>
              <a:pathLst>
                <a:path w="7341616" h="13716000">
                  <a:moveTo>
                    <a:pt x="0" y="0"/>
                  </a:moveTo>
                  <a:lnTo>
                    <a:pt x="7341616" y="0"/>
                  </a:lnTo>
                  <a:lnTo>
                    <a:pt x="734161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9879" y="7985403"/>
            <a:ext cx="18307879" cy="2301597"/>
            <a:chOff x="0" y="0"/>
            <a:chExt cx="24410505" cy="30687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10543" cy="3068788"/>
            </a:xfrm>
            <a:custGeom>
              <a:avLst/>
              <a:gdLst/>
              <a:ahLst/>
              <a:cxnLst/>
              <a:rect l="l" t="t" r="r" b="b"/>
              <a:pathLst>
                <a:path w="24410543" h="3068788">
                  <a:moveTo>
                    <a:pt x="0" y="0"/>
                  </a:moveTo>
                  <a:lnTo>
                    <a:pt x="24410543" y="0"/>
                  </a:lnTo>
                  <a:lnTo>
                    <a:pt x="24410543" y="3068788"/>
                  </a:lnTo>
                  <a:lnTo>
                    <a:pt x="0" y="306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703" b="-2370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66750" y="7975878"/>
            <a:ext cx="1579245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900" b="1" dirty="0" err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Etape</a:t>
            </a:r>
            <a:r>
              <a:rPr lang="en-US" sz="69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de </a:t>
            </a:r>
            <a:r>
              <a:rPr lang="en-US" sz="6900" b="1" dirty="0" err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Transformare</a:t>
            </a:r>
            <a:r>
              <a:rPr lang="en-US" sz="69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6900" b="1" dirty="0" err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Digitală</a:t>
            </a:r>
            <a:endParaRPr lang="en-US" sz="6900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67085" y="9144000"/>
            <a:ext cx="18422169" cy="114300"/>
            <a:chOff x="0" y="0"/>
            <a:chExt cx="24562892" cy="152400"/>
          </a:xfrm>
        </p:grpSpPr>
        <p:sp>
          <p:nvSpPr>
            <p:cNvPr id="8" name="Freeform 8"/>
            <p:cNvSpPr/>
            <p:nvPr/>
          </p:nvSpPr>
          <p:spPr>
            <a:xfrm>
              <a:off x="76200" y="0"/>
              <a:ext cx="24410543" cy="152400"/>
            </a:xfrm>
            <a:custGeom>
              <a:avLst/>
              <a:gdLst/>
              <a:ahLst/>
              <a:cxnLst/>
              <a:rect l="l" t="t" r="r" b="b"/>
              <a:pathLst>
                <a:path w="24410543" h="152400">
                  <a:moveTo>
                    <a:pt x="0" y="0"/>
                  </a:moveTo>
                  <a:lnTo>
                    <a:pt x="24410543" y="0"/>
                  </a:lnTo>
                  <a:lnTo>
                    <a:pt x="2441054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66750" y="9033586"/>
            <a:ext cx="16954500" cy="98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48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Impact și Bune practici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8341082" y="3892207"/>
            <a:ext cx="6752406" cy="69062"/>
            <a:chOff x="0" y="0"/>
            <a:chExt cx="1117544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11061192" cy="114300"/>
            </a:xfrm>
            <a:custGeom>
              <a:avLst/>
              <a:gdLst/>
              <a:ahLst/>
              <a:cxnLst/>
              <a:rect l="l" t="t" r="r" b="b"/>
              <a:pathLst>
                <a:path w="11061192" h="114300">
                  <a:moveTo>
                    <a:pt x="0" y="0"/>
                  </a:moveTo>
                  <a:lnTo>
                    <a:pt x="11061192" y="0"/>
                  </a:lnTo>
                  <a:lnTo>
                    <a:pt x="11061192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1F4E7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513921"/>
            <a:ext cx="11586839" cy="573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1203" lvl="1" indent="-415602" algn="l">
              <a:lnSpc>
                <a:spcPts val="3888"/>
              </a:lnSpc>
              <a:buAutoNum type="arabicPeriod"/>
            </a:pPr>
            <a:r>
              <a:rPr lang="ro-RO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PORTALUL </a:t>
            </a:r>
            <a:r>
              <a:rPr lang="en-US" sz="3849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CETĂȚEANULUI </a:t>
            </a:r>
          </a:p>
          <a:p>
            <a:pPr marL="742950" indent="-742950" algn="l">
              <a:lnSpc>
                <a:spcPts val="3888"/>
              </a:lnSpc>
              <a:buFont typeface="+mj-lt"/>
              <a:buAutoNum type="arabicPeriod"/>
            </a:pPr>
            <a:endParaRPr lang="en-US" sz="38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415601" lvl="1" algn="l">
              <a:lnSpc>
                <a:spcPts val="3888"/>
              </a:lnSpc>
            </a:pPr>
            <a:r>
              <a:rPr lang="ro-RO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2. </a:t>
            </a:r>
            <a:r>
              <a:rPr lang="en-US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DOCUMENT </a:t>
            </a:r>
            <a:r>
              <a:rPr lang="en-US" sz="3849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MANAGEMENT  </a:t>
            </a:r>
          </a:p>
          <a:p>
            <a:pPr marL="415601" lvl="1" algn="l">
              <a:lnSpc>
                <a:spcPts val="3888"/>
              </a:lnSpc>
            </a:pPr>
            <a:endParaRPr lang="ro-RO" sz="38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415601" lvl="1" algn="l">
              <a:lnSpc>
                <a:spcPts val="3888"/>
              </a:lnSpc>
            </a:pPr>
            <a:r>
              <a:rPr lang="ro-RO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3. </a:t>
            </a:r>
            <a:r>
              <a:rPr lang="en-US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REGISTRATURĂ </a:t>
            </a:r>
            <a:r>
              <a:rPr lang="en-US" sz="3849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ELECTRONICĂ</a:t>
            </a:r>
          </a:p>
          <a:p>
            <a:pPr marL="415601" lvl="1" algn="l">
              <a:lnSpc>
                <a:spcPts val="3888"/>
              </a:lnSpc>
            </a:pPr>
            <a:endParaRPr lang="ro-RO" sz="38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415601" lvl="1" algn="l">
              <a:lnSpc>
                <a:spcPts val="3888"/>
              </a:lnSpc>
            </a:pPr>
            <a:r>
              <a:rPr lang="ro-RO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4. </a:t>
            </a:r>
            <a:r>
              <a:rPr lang="en-US" sz="3849" b="1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BIBLIOTECĂ </a:t>
            </a:r>
            <a:r>
              <a:rPr lang="en-US" sz="3849" b="1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VIRTUALĂ </a:t>
            </a:r>
          </a:p>
          <a:p>
            <a:pPr marL="415601" lvl="1" algn="l">
              <a:lnSpc>
                <a:spcPts val="3195"/>
              </a:lnSpc>
            </a:pPr>
            <a:endParaRPr lang="ro-RO" sz="3849" b="1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415601" lvl="1" algn="l">
              <a:lnSpc>
                <a:spcPts val="3195"/>
              </a:lnSpc>
            </a:pPr>
            <a:r>
              <a:rPr lang="ro-RO" sz="3849" b="1" spc="180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5. </a:t>
            </a:r>
            <a:r>
              <a:rPr lang="en-US" sz="3849" b="1" spc="180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CONTRACT </a:t>
            </a:r>
            <a:r>
              <a:rPr lang="en-US" sz="3849" b="1" spc="180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MANAGEMENT</a:t>
            </a:r>
          </a:p>
          <a:p>
            <a:pPr marL="415601" lvl="1" algn="l">
              <a:lnSpc>
                <a:spcPts val="3195"/>
              </a:lnSpc>
            </a:pPr>
            <a:endParaRPr lang="ro-RO" sz="3849" b="1" spc="180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415601" lvl="1" algn="l">
              <a:lnSpc>
                <a:spcPts val="3195"/>
              </a:lnSpc>
            </a:pPr>
            <a:r>
              <a:rPr lang="ro-RO" sz="3849" b="1" spc="180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6. </a:t>
            </a:r>
            <a:r>
              <a:rPr lang="en-US" sz="3849" b="1" spc="180" dirty="0" smtClean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ALTE </a:t>
            </a:r>
            <a:r>
              <a:rPr lang="en-US" sz="3849" b="1" spc="180" dirty="0">
                <a:solidFill>
                  <a:srgbClr val="20386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APLICAȚII SOFTWARE </a:t>
            </a:r>
          </a:p>
          <a:p>
            <a:pPr algn="l">
              <a:lnSpc>
                <a:spcPts val="4619"/>
              </a:lnSpc>
            </a:pPr>
            <a:endParaRPr lang="en-US" sz="3849" b="1" spc="180" dirty="0">
              <a:solidFill>
                <a:srgbClr val="203864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37008" y="3214268"/>
            <a:ext cx="4650992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4"/>
              </a:lnSpc>
            </a:pPr>
            <a:r>
              <a:rPr lang="en-US" sz="527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DIGITALIZARE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773</Words>
  <Application>Microsoft Office PowerPoint</Application>
  <PresentationFormat>Произвольный</PresentationFormat>
  <Paragraphs>227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Century Gothic Paneuropean</vt:lpstr>
      <vt:lpstr>Arial</vt:lpstr>
      <vt:lpstr>Century Gothic Paneuropean Bold</vt:lpstr>
      <vt:lpstr>Calibri</vt:lpstr>
      <vt:lpstr>DIN Arabic Bold</vt:lpstr>
      <vt:lpstr>Century Gothic Paneuropean Bold Italics</vt:lpstr>
      <vt:lpstr>Montserrat Bold</vt:lpstr>
      <vt:lpstr>Montserrat Semi-Bold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Doru Vîjîianu 26.03.2026</dc:title>
  <cp:lastModifiedBy>Diana</cp:lastModifiedBy>
  <cp:revision>3</cp:revision>
  <dcterms:created xsi:type="dcterms:W3CDTF">2006-08-16T00:00:00Z</dcterms:created>
  <dcterms:modified xsi:type="dcterms:W3CDTF">2026-03-26T09:38:12Z</dcterms:modified>
  <dc:identifier>DAHExVzwoB0</dc:identifier>
</cp:coreProperties>
</file>